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26"/>
  </p:handoutMasterIdLst>
  <p:sldIdLst>
    <p:sldId id="256" r:id="rId5"/>
    <p:sldId id="274" r:id="rId6"/>
    <p:sldId id="280" r:id="rId7"/>
    <p:sldId id="277" r:id="rId8"/>
    <p:sldId id="266" r:id="rId9"/>
    <p:sldId id="285" r:id="rId10"/>
    <p:sldId id="281" r:id="rId11"/>
    <p:sldId id="283" r:id="rId12"/>
    <p:sldId id="284" r:id="rId13"/>
    <p:sldId id="275" r:id="rId14"/>
    <p:sldId id="282" r:id="rId15"/>
    <p:sldId id="278" r:id="rId16"/>
    <p:sldId id="263" r:id="rId17"/>
    <p:sldId id="262" r:id="rId18"/>
    <p:sldId id="264" r:id="rId19"/>
    <p:sldId id="265" r:id="rId20"/>
    <p:sldId id="271" r:id="rId21"/>
    <p:sldId id="257" r:id="rId22"/>
    <p:sldId id="258" r:id="rId23"/>
    <p:sldId id="259" r:id="rId24"/>
    <p:sldId id="260" r:id="rId25"/>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94CFA-8985-AF25-936A-DDA137FFB379}" v="155" dt="2023-12-01T13:23:19.631"/>
    <p1510:client id="{D977E7C0-C18E-ACFE-6E5B-C00FB6D53461}" v="1" dt="2023-11-30T09:07:44.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76"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109999F6-65F2-4FDA-95B8-6C91CB0CA371}" type="datetimeFigureOut">
              <a:rPr lang="en-GB" smtClean="0"/>
              <a:t>08/12/2023</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45C6D1B7-9FB0-4AE7-93EA-882029F922AA}" type="slidenum">
              <a:rPr lang="en-GB" smtClean="0"/>
              <a:t>‹#›</a:t>
            </a:fld>
            <a:endParaRPr lang="en-GB"/>
          </a:p>
        </p:txBody>
      </p:sp>
    </p:spTree>
    <p:extLst>
      <p:ext uri="{BB962C8B-B14F-4D97-AF65-F5344CB8AC3E}">
        <p14:creationId xmlns:p14="http://schemas.microsoft.com/office/powerpoint/2010/main" val="38462118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09:40:38.3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394 246,'16'0,"19"-1,0 1,0 2,-1 2,44 10,315 78,-268-70,184 8,-224-29,-55-1,0 0,0 2,0 1,35 8,-37-5,0-2,0-1,39 0,-12-1,-43 0,1 0,0 1,-1 0,24 10,10 2,9-1,1-3,0-3,0-2,76-2,-87-5,66 3,-108-2,-1 1,1 0,0 0,-1 0,1 0,-1 0,1 0,-1 1,1 0,-1-1,0 1,0 0,0 0,0 0,0 0,0 0,-1 1,1-1,-1 0,1 1,-1-1,0 1,0 0,0-1,0 1,0 4,0-3,0-1,-1 0,1 1,-1-1,0 1,0-1,0 0,0 1,-1-1,1 0,-1 1,0-1,0 0,0 0,-1 1,1-1,-1 0,1 0,-1 0,0-1,0 1,-5 4,-2 0,-1-2,0 1,0-1,0 0,-1-1,0 0,-17 3,23-5,-409 95,-14-27,-88-4,208-27,240-32,-112-1,177-5,4 0,10 2,18 4,149 15,-78-12,293 31,7-27,-321-15,226 2,-293-1,0 2,1 0,16 5,-27-7,1 1,-1-1,1 1,-1 0,0 0,0 0,1 0,-1 0,0 1,0-1,0 0,0 1,0 0,-1 0,1-1,0 1,-1 0,1 0,-1 0,0 0,0 1,0-1,2 5,-3-5,0 0,0 0,-1 0,1 0,-1 0,1 0,-1 0,1 0,-1 0,0 0,0-1,0 1,0 0,0 0,-1-1,1 1,0-1,-1 1,1-1,-1 0,1 1,-4 1,-3 2,-1 1,-1-1,-11 4,-67 23,-2-4,-93 17,126-32,-139 33,-845 207,607-131,420-119,-2 1,25-4,145-15,93-5,398-32,-529 40,-50 6,113-25,-105 12,116-13,-140 26,-6 1,49 0,-25 6,99-2,-145-2,40-10,-41 7,37-3,186 6,-131 4,-93 0,-14 0,0-1,0 0,0 0,0-1,-1 1,7-3,-10 3,0-1,-1 0,1 0,0 1,-1-1,1 0,-1 0,0-1,1 1,-1 0,0 0,0-1,1 1,-1-1,0 1,-1-1,1 1,0-1,0 0,-1 1,1-1,-1 0,1 1,0-4,3-30,-1 0,-2 0,-4-49,1 13,2 21,-2-1,-16-90,10 107,-1-1,-18-43,17 55,1 0,1-1,1 0,1 0,1 0,2-1,-2-47,7 13,-3-95,-1 146,1 1,-1 0,0 0,0 1,-6-11,5 10,0 0,0 0,1 0,-2-12,2 9,1-4,-1 1,-1-1,0 1,-7-20,8 30,0 0,-1 0,1 0,-1 0,1 0,-1 0,0 1,0-1,0 1,-1 0,1 0,0 0,-1 0,1 1,-1-1,-5 0,-8-3,0 1,-24-2,17 3,-53-5,-1 4,-84 5,54 1,-919-2,1004-1,1-1,0-1,-40-10,-62-27,91 28,-1 2,-49-8,71 15,11 3,1 0,0 0,0 0,-1 0,1 0,0-1,-1 1,1 0,0 0,0 0,-1 0,1 0,0 0,0 0,-1-1,1 1,0 0,0 0,0 0,-1-1,1 1,0 0,0 0,0 0,-1-1,1 1,0 0,0-1,0 1,0 0,0 0,0-1,0 1,0 0,0 0,0-1,0 1,3-3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1:06:54.2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168 104,'74'15,"101"7,-86-13,27 5,37 6,200 0,-285-18,120 19,-85-7,225 15,-151-14,-119-11,-1 3,0 2,80 23,-89-22,1-2,89 3,-88-9,-28 1,-1 1,0 1,0 1,28 12,-11-5,-32-11,16 5,-1 0,0 1,-1 1,0 1,0 1,19 14,-32-20,0 0,0-1,1 0,-1-1,1 1,0-1,0-1,0 0,0 0,0 0,11 0,14 0,51-4,-27 0,-38 1,-11 0,-1 1,0 0,1 0,13 3,-20-3,1 1,-1-1,1 1,-1-1,1 1,-1 0,1 0,-1 0,0-1,1 1,-1 0,0 1,0-1,0 0,1 0,-1 0,-1 1,1-1,0 1,0-1,0 0,-1 1,1-1,-1 1,1 0,0 2,1 24,0 0,-4 50,-1-17,11 332,0-4,-10-326,4 86,-2-144,1 0,0 0,0 0,0 1,1-1,0 0,0 0,0-1,0 1,1 0,0-1,0 0,0 1,7 5,1 0,0 0,1-2,25 15,-30-19,0 0,0 0,-1 1,0 0,0 0,-1 0,1 1,8 11,-13-14,1-1,-1 0,1 1,-1-1,0 1,0-1,0 1,0 0,0-1,-1 1,1 0,-1 0,0-1,0 1,0 0,0 0,0 0,-1-1,1 1,-1 0,0-1,1 1,-1 0,-1-1,0 3,0-2,0-1,1 0,-1 0,0 0,0 0,-1-1,1 1,0 0,-1-1,1 0,0 1,-1-1,0 0,-4 1,-41 7,47-9,-92 7,-130-6,112-3,-1578 1,894 1,773 0,0-2,0 0,0-2,0 0,0-2,1 0,0-1,1-1,-1-1,-22-15,38 21,1-1,-1 0,1 0,0 0,1-1,-1 1,1-1,0 0,0 0,0 0,1 0,0 0,0 0,0-1,1 1,-1-1,0-8,0-10,0-2,4-43,0 24,-2-8,1-61,-22-198,-44-33,12 70,46 216,3-1,3-77,2 98,-1 28,1 0,0 1,1-1,0 1,1-1,0 1,0 0,1 0,1 1,-1-1,2 1,-1 0,1 0,1 1,-1-1,1 1,1 1,13-12,-17 17,1-1,-1 1,1 0,0 0,-1 0,1 1,0-1,0 1,0 0,1 1,6-1,10 1,29 4,-44-4,26 4,-1 2,57 17,61 32,-56-19,48 12,248 50,-270-78,0-5,193-1,-236-18,-1-3,133-30,144-60,-299 81,310-102,83-23,-431 136,-7 2,0 0,0 1,0 0,20 0,-29 1,1 1,0 0,-1 0,1 0,-1 1,1-1,0 0,-1 0,1 0,0 0,-1 1,1-1,-1 0,1 1,0-1,-1 0,1 1,-1-1,1 0,-1 1,0-1,1 1,-1-1,1 1,-1 0,0-1,1 1,-1-1,0 1,0-1,1 1,-1 0,0-1,0 1,0 0,0-1,0 1,0 0,0-1,0 1,0 0,0-1,0 1,0-1,-1 1,1 0,0-1,0 1,-1-1,1 1,-1 0,-1 4,0 0,0 0,-1-1,0 1,-4 5,-20 19,-1-2,-1-1,-1-1,-1-1,-1-2,-2-1,0-1,-52 20,-8-2,-2-5,-105 22,22-15,-2-8,-2-8,0-7,-278-12,212-24,15 1,126 12,-158-5,64 11,364 7,169 29,-167-15,1449 133,-1262-135,-348-19,-1 0,1 0,0 0,0 0,0 1,0-1,0 1,0 0,0 0,-1 0,6 2,-7-1,0-1,0 0,-1 1,1-1,0 0,0 1,-1-1,1 1,-1 0,0-1,1 1,-1-1,0 1,0-1,0 1,0 0,0-1,0 1,0 0,-1-1,0 3,0 2,0-1,-1 1,0 0,0 0,0-1,-1 0,0 1,0-1,0 0,0 0,-1 0,0-1,0 1,0-1,-1 0,0 0,1-1,-1 0,0 1,-1-1,-7 3,-11 4,-1-1,0-1,-42 8,60-15,-261 48,-285 14,-490-44,909-28,-172-35,265 39,1 1,-55 2,-5 0,83-2,17 4,0 0,0 0,-1 0,1-1,0 1,0 0,0 0,0 0,0 0,0-1,0 1,0 0,0 0,0 0,0 0,0-1,0 1,0 0,0 0,0 0,0 0,0-1,0 1,0 0,0 0,0 0,0 0,0-1,0 1,0 0,1 0,-1 0,0 0,0 0,0 0,0-1,0 1,0 0,0 0,1 0,-1 0,0 0,0 0,0 0,1 0,3-3,0 1,0 0,0 0,0 1,9-3,18-1,-1 0,41 0,788 7,38 57,-726-36,-163-21,-1-1,-1 0,0 1,0 0,9 3,-14-4,0-1,0 1,0-1,0 0,-1 1,1 0,0-1,0 1,-1 0,1-1,0 1,-1 0,1 0,-1-1,1 1,-1 0,1 0,-1 0,0 0,1 0,-1 0,0 0,0 0,1 0,-1 0,0 0,0 0,0-1,0 1,0 0,-1 0,1 0,0 0,-1 2,-4 10,0-1,-2 1,1-1,-2 0,1 0,-2-1,0 0,0-1,0 1,-2-2,1 0,-1 0,-22 13,-8 2,-2-2,-78 30,-31 1,-270 57,-168-14,359-69,-364-2,584-25,0 0,0 0,0-1,-12-2,21 2,0 1,1 0,-1-1,0 1,1-1,-1 1,1-1,-1 0,1 1,-1-1,1 0,-1 0,1 0,0 0,0-1,-1 1,1 0,0 0,0-1,0 1,0-1,0 1,1-1,-1 1,0-1,1 1,-1-3,1 3,0-1,0 1,0 0,1 0,-1-1,0 1,1 0,-1 0,1 0,-1-1,1 1,0 0,-1 0,1 0,0 0,0 0,0 0,0 0,0 1,0-1,0 0,0 0,0 1,0-1,0 1,0-1,1 1,-1-1,2 0,44-9,-42 9,126-12,141 2,-169 10,184-6,568-18,-817 24,116-11,-92 6,119 4,-90 3,-64 1,35 5,22 2,-56-7,0 1,32 8,-34-5,0-2,46 3,-44-7,0 1,45 7,-63-6,12 2,0 0,-1 1,0 1,0 2,0 0,22 11,-35-13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1:06:56.1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1,'2'0,"0"0,0 0,0 0,0 0,0 0,0 1,0-1,0 1,0-1,0 1,0 0,-1-1,1 1,0 0,0 0,-1 1,3 0,-2 1,-1 0,1-1,0 1,-1 0,0 0,1 0,-1 0,-1 0,1 0,0 4,14 43,-11-38,0-1,-1 1,-1 0,0 0,1 14,-4 8,1-26,-1 1,1-1,0 1,1-1,0 1,0-1,1 0,0 1,0-1,1 0,6 12,-6-14,-1 1,0 0,1-1,-2 1,1 0,-1 0,0 0,-1 0,0 0,0 8,0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1:07:04.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146 70,'1'-2,"-1"0,1 0,0 0,-1 0,1 0,0 0,0 0,0 0,1 0,-1 0,0 1,1-1,-1 1,1-1,0 1,-1-1,3 0,32-21,-30 21,1-1,-1 1,1 0,-1 1,1 0,0 0,7 0,52 1,-32 2,518 12,-190-9,125 9,-195 27,-277-39,28 5,276 40,-300-45,5 0,28 7,-45-7,-2-1,-1 0,1 0,-1 0,0 1,0 0,7 3,-10-4,0 0,1 0,-1 0,-1 0,1 0,0 0,0 0,0 1,0-1,-1 0,1 1,-1-1,1 0,-1 1,1-1,-1 0,0 1,0-1,0 1,1-1,-1 1,-1-1,1 0,0 1,0-1,-1 2,-2 9,0-1,-1 0,0 0,-10 17,7-13,-12 30,-3 44,4 1,-6 92,14-107,-15 245,9-91,-13 362,29-421,2 152,13-98,5 41,-12-203,3-1,23 76,-24-85,-9-42,0 0,1-1,0 1,5 12,-7-22,1 1,-1 0,1-1,-1 1,0 0,0-1,1 1,-1 0,0-1,0 1,0 0,0 0,0-1,0 1,0 0,0-1,0 1,0 0,0 0,0-1,0 1,-1 0,1-1,0 1,-1 0,1-1,0 1,-1 0,0 0,0-1,0 1,-1-1,1 0,0 1,0-1,0 0,0 0,0 1,0-1,-1 0,1 0,0-1,0 1,-2 0,-6-2,0-1,0 0,-9-4,18 7,-52-22,-55-20,5 13,-160-22,-87 11,-19-16,275 40,81 13,-32-5,0 2,-53-1,-15 6,-109 4,210-3,-1 1,1 1,0 0,0 0,0 1,0 1,0-1,1 2,0 0,0 0,-13 8,18-9,0-1,-1 0,1-1,-1 0,0 0,0 0,0 0,0-1,0 0,0 0,0-1,0 1,0-1,0-1,0 1,0-1,-12-3,16 3,0 0,1 0,-1-1,1 1,-1 0,1-1,-1 1,1-1,0 1,0-1,0 1,0-1,0 0,0 0,0 0,1 1,-1-1,1 0,-1 0,1 0,0 0,-1-3,0-7,1 0,2-20,-1 15,-7-467,0 292,5-184,0-22,-16 228,9 108,-1-77,12 31,34-209,-9 86,-26 212,1 0,10-38,-11 49,1 1,-1 0,2 0,-1 0,1 0,0 0,0 1,1 0,0 0,8-8,-10 12,-1 0,1 1,0-1,0 1,0-1,0 1,0 0,0 0,0 1,0-1,1 1,-1-1,0 1,0 0,1 0,-1 1,5 0,8 2,0 1,21 8,-4-1,36 5,2-3,134 7,149-20,-160-2,-155 1,-1 2,1 2,0 2,-1 1,0 2,42 15,-50-14,0-1,1-1,-1-2,44 3,-41-5,0 1,0 2,-1 1,1 2,40 16,-60-20,1 1,-1 1,13 8,-22-13,-1 0,0 0,0 1,0-1,-1 1,1 0,-1-1,1 1,-1 1,0-1,0 0,0 0,-1 1,1-1,-1 1,1-1,0 6,-2-7,0 0,-1 1,1-1,0 0,-1 0,0 0,1 0,-1 0,0 0,0 0,0 0,0 0,-1 0,1 0,0 0,-1-1,1 1,-1-1,0 1,1-1,-1 0,0 1,-3 0,-6 5,0-1,-20 7,30-13,-32 12,0-2,-1-2,0-1,-67 5,-144-10,137-4,-526 44,613-40,-13 3,-1 2,-41 13,4 0,39-10,0 2,1 2,-49 28,53-27,-30 13,-1-2,-89 27,189-60,0 2,1 2,41 3,-31 0,408 18,-144 27,104 23,-210-36,-162-26,-32-5,-1 1,1 0,0 1,-1 1,1 1,-1 0,0 0,20 12,-3 2,-26-16,1 0,-1 1,0 0,0 0,0 1,0 0,-1 0,1 0,-1 1,-1-1,7 11,0 2,-3-5,-1 1,0-1,9 27,-15-38,0 0,-1 1,1-1,-1 0,0 1,0-1,0 1,0-1,0 0,0 1,-1-1,1 0,-1 1,0-1,1 0,-1 0,0 1,0-1,-2 2,1-2,0 1,0-1,-1 0,1 1,-1-1,0-1,0 1,1 0,-1-1,0 1,-1-1,-2 1,-8 2,0-1,1-1,-1 0,0-1,-16-1,-193-16,7 0,101 18,-172 24,-113 44,143-23,188-37,-92 0,134-7,-1 1,1 1,0 1,-31 12,-41 8,82-21,1 0,-26 12,23-9,9-3,0 0,1 1,0 0,0 1,-10 8,19-12,6-3,5-1,55-11,1 4,127 0,133 26,-320-17,437 57,-66-5,-22-19,-309-29,56 15,-83-15,-1 1,1 0,-1 2,-1 1,25 14,-19-5,0 1,42 45,-60-57,1 0,-1 0,-1 1,0 0,0 0,0 1,-1 0,0-1,0 1,-1 0,2 13,-4-18,-1 0,1-1,-1 1,0-1,0 1,0 0,-1-1,1 1,-1-1,0 1,0-1,0 1,0-1,-1 0,1 1,-1-1,0 0,0 0,0 0,-1 0,1-1,0 1,-1-1,0 1,0-1,0 0,0 0,0 0,0 0,0-1,0 1,-7 1,-12 3,0-1,-1-1,0-1,1-1,-45-1,2 0,-577 44,280-17,-113-21,281-9,190 2,0-1,0 1,0-1,0 0,0 0,-6-2,10 3,-1-1,1 1,-1 0,1 0,0-1,-1 1,1 0,-1-1,1 1,-1 0,1-1,0 1,-1-1,1 1,0 0,-1-1,1 1,0-1,0 1,-1-1,1 1,0-2,0 1,0 1,1-1,-1 0,0 0,1 0,-1 1,1-1,-1 0,1 1,-1-1,1 0,-1 1,1-1,-1 1,1-1,0 1,-1-1,1 1,0-1,1 0,6-2,1 0,-1 0,1 0,0 1,0 0,0 1,0 0,0 1,16 0,-6 0,359 16,3 33,-161-19,-174-24,45 4,0 5,106 31,-78-18,-90-23,0 2,-1 0,1 2,-2 1,34 16,-58-23,1 0,-1 0,0 0,0 0,-1 1,1-1,-1 1,1 0,-1-1,0 1,0 0,-1 0,1 0,-1 1,0-1,0 0,0 8,2 1,0-1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1:07:35.11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331 85,'3'0,"0"-1,0 0,0-1,-1 1,1 0,0-1,-1 1,1-1,3-3,7-5,7 1,0 0,0 1,1 1,0 1,0 1,0 0,32-1,158 3,-129 5,-37-2,80 0,224 29,-214-4,79 13,-70-25,-77-9,72 15,-38 3,-39-7,-1-3,2-2,80 1,-11-2,1-1,148-22,-230 7,89-26,-105 27,0 1,0 1,0 2,61 4,-17 0,-76-2,0 0,0 0,0 0,0 0,0 1,-1-1,1 1,0 0,0 0,0 0,-1 0,1 1,0-1,-1 0,1 1,-1 0,0 0,4 3,-4-2,-1-1,0 0,0 1,1-1,-1 1,-1 0,1-1,0 1,-1 0,1-1,-1 1,0 0,0-1,0 1,0 0,-1 0,1-1,-1 1,1 0,-3 4,-5 19,1 2,1-1,-3 48,-8 906,19-655,-3-217,2 123,3-194,9 45,1 6,5 193,-20 261,1-541,0 0,0 1,0-1,0 0,0 0,-1 0,1 0,-1 0,1 0,-1 1,0-1,0-1,0 1,0 0,0 0,0 0,-1 0,1-1,0 1,-3 1,2-2,-1 1,1-1,-1 0,0 0,0 0,0 0,1-1,-1 1,0-1,0 1,0-1,0 0,0 0,-5-1,-5-2,0 1,0-2,0 0,-15-6,13 4,1 1,-28-6,-82-3,-220 4,304 10,-267-1,-254 3,466 4,-111 23,15-1,-73 6,-15 2,-2-21,257-15,-40 8,46-4,-1-2,0 0,-31-2,47 0,1-1,0 1,-1-1,1 1,0-1,0 0,0 0,0 0,0 0,0 0,0 0,0-1,0 1,0-1,1 1,-1-1,1 0,-1 1,1-1,-1 0,1 0,0 0,0 0,0 0,0-1,1 1,-1 0,0 0,0-4,0-7,-1 1,2-1,-1 0,3-16,-1 7,-1 0,-8-43,0-12,7 6,-1-34,-17-131,-10-19,14 82,-2-75,13 185,-2 1,-17-69,10 65,-7-107,18-385,4 282,-1 195,11-95,-8 141,-3 23,0-1,1 1,1-1,6-21,-7 31,0-3,1-1,-1 1,1 0,1 0,7-11,-10 16,0 0,0 0,0 0,0 0,1 1,-1-1,0 0,0 0,1 1,-1-1,0 0,1 1,-1 0,1-1,-1 1,0 0,1 0,-1-1,1 1,-1 0,1 0,-1 1,1-1,-1 0,1 0,-1 1,0-1,1 1,-1-1,0 1,1 0,-1 0,0-1,2 3,33 23,-24-17,0 0,0-1,23 11,8-1,1-2,1-3,0-1,1-2,0-2,0-3,52 1,283-12,-4-22,141-5,-461 32,0 3,0 2,84 18,-40-5,107 4,-42-6,-127-9,55 17,-78-19,-15-3,1-1,-1 0,1 0,-1 1,1-1,-1 1,1 0,-1-1,0 1,1 0,-1 0,0 0,0 0,1 0,-1 0,0 0,0 0,0 0,0 0,0 1,-1-1,1 0,0 1,-1-1,1 1,-1-1,1 1,-1-1,1 1,-1-1,0 1,0-1,0 1,0-1,0 1,0-1,0 1,-1-1,1 1,-1-1,1 1,-1-1,1 1,-2 1,-1 3,0-1,0 0,0 0,-1 0,1-1,-1 1,-1-1,1 0,0 0,-9 5,0-2,1 0,-1-1,-1-1,1 0,-21 4,4-3,-50 1,-668 13,667-19,-205-1,-125 2,-91 50,128-7,212-31,137-11,17-3,0 1,1 0,-1 0,0 1,0 0,-12 5,58-3,49 0,138 27,-114-14,30 0,214-2,178 9,5-1,255-24,-432 2,-359-1,0-1,0 1,0 0,0 0,0 1,0-1,0 0,0 1,0-1,0 1,0-1,0 1,-1 0,1 0,0 0,-1 0,1 0,0 0,-1 0,1 1,-1-1,0 1,1-1,-1 1,0-1,0 1,0 0,0-1,0 1,0 0,-1 0,1 0,0 0,-1-1,0 1,1 0,-1 0,0 0,0 0,0 0,0 0,-1 0,1 0,0 0,-1 0,1 0,-2 2,-2 6,0-1,-1 1,0-1,0 0,-1-1,-8 9,-43 45,48-52,-1-1,0 0,0 0,-1-1,0-1,0 0,-1 0,0-2,0 1,-1-1,-20 5,-5-2,-1-1,-1-2,-40 0,58-5,-212-4,157-1,-79-15,-102-7,51 7,83 1,22 3,-178-7,-355 24,608-1,0 1,0 1,0 1,-44 11,62-10,0 0,0 0,-10 7,-15 8,30-17,0 1,0-1,0 1,1 0,-1 0,1 1,0-1,0 1,0-1,1 1,-1 0,-1 5,0-3,0 0,0 0,-1 0,-6 6,-12 8,9-7,-25 26,35-35,1 0,0 0,0 1,0-1,1 1,0 0,0 0,0 0,0 0,1 0,-2 8,3-11,0 0,0 0,1 0,-1 0,1-1,-1 1,1 0,0 0,-1 0,1-1,0 1,0 0,0-1,1 1,-1-1,0 1,0-1,1 1,-1-1,1 0,-1 0,4 2,6 3,0 1,17 6,-12-6,39 19,110 35,-137-54,1 0,0-3,47 3,92-7,-77-3,-19 3,433 10,-170 7,-101-13,-28-2,-168 2,74 18,9 1,-66-14,0 2,0 3,99 40,-133-47,-16-6,1 1,-1 0,0 0,0 1,6 3,-9-4,0 0,0 0,0-1,0 2,-1-1,1 0,-1 0,1 0,-1 1,0-1,0 1,0-1,0 1,1 3,9 31,-7-28,-1 1,0 0,-1 0,0 0,0 11,-2-18,0 1,0-1,-1 0,1 1,-1-1,0 0,0 0,0 1,0-1,-1 0,1 0,-1 0,0-1,0 1,0 0,0-1,0 1,-1-1,-4 4,-21 17,14-10,-1-1,-24 15,33-24,-1 1,0-2,0 1,0-1,0 1,0-2,0 1,-1-1,-14 0,-17-1,-225-3,213-2,-81-18,30 3,69 14,-97-14,-147-43,229 51,-96-11,52 10,4 0,-168-3,243 16,-64 1,-95-11,101 4,-99 4,91 3,71-1,0 0,0 1,0 0,0 1,1-1,-1 1,0 1,-10 4,16-6,0 0,0 0,-1 1,1-1,0 1,0-1,1 1,-1 0,0 0,0-1,1 1,-1 0,1 1,0-1,-1 0,1 0,0 0,0 1,1-1,-1 1,0-1,1 1,-1-1,1 1,0-1,0 1,0-1,0 1,1 3,5 40,-1 87,-3-36,14 27,-9-86,3 76,-11-53,0-21,1 0,11 77,-1-71,27 78,-30-110,0-1,1 0,13 17,-7-10,-12-29,-4-6,-13-38,-30-69,10 29,-119-331,149 410,-93-279,86 244,1-1,2 1,3-2,0-54,8-87,-2 985,0-784,1-1,0 0,1 0,0 0,0 0,0 0,1-1,0 1,1-1,0 0,0 0,1 0,-1 0,1-1,1 1,11 9,-3-4,0 0,1-1,1-1,0 0,0-1,26 9,1-2,0-3,1-1,1-3,0-1,55 2,234-9,-178-4,1072 2,-658 2,-567-2,0 1,1 0,-1 0,0 1,1-1,-1 0,0 1,0 0,0 0,0 0,1 0,-1 1,-1-1,1 1,0 0,0 0,-1 0,1 0,-1 0,1 0,-1 1,0-1,0 1,0-1,0 1,0 0,2 5,10 20,-11-24,0 1,-1 0,1-1,-1 1,-1 0,1 0,0 0,-1 0,1 10,-1-1,-1 1,0-1,-1 1,0-1,-1 0,-7 23,8-33,-1 0,1 0,-1 0,0 0,0 0,0 0,-1 0,1-1,-1 1,0-1,0 0,0 1,-1-2,1 1,-1 0,0-1,1 1,-1-1,0 0,0 0,-1-1,1 1,0-1,0 0,-7 1,-26 0,-67-3,33-1,-53-6,-3-1,-284 29,282-10,-96-4,-13 2,67 8,-174 7,331-23,0-1,0 0,0-1,0-1,1 0,-1-1,1-1,0 0,-24-13,-3-2,21 11,1 0,0-1,-27-21,38 25,1-1,0 0,0 0,1 0,0 0,0-1,1 0,0 0,0 0,-2-9,-5-17,-7-42,11 45,-10-65,12 58,-16-54,16 76,1 4,0-1,0 0,2 0,-3-22,5 32,0 0,0-1,1 1,-1 0,1-1,-1 1,1 0,0 0,0 0,1 0,-1 0,1 0,-1 0,1 0,0 0,0 1,0-1,0 1,1-1,-1 1,1 0,-1 0,6-3,5-2,1 1,0 0,0 1,0 0,0 1,1 1,0 0,19-1,20 1,53 6,-28-1,-21-3,55 3,-96 1,-17-3,0 0,0 1,0-1,0 0,0 0,0 0,0 0,0 1,0-1,0 0,0 0,0 0,0 0,0 0,0 1,0-1,0 0,0 0,-1 0,1 0,0 0,0 0,0 0,0 1,0-1,0 0,0 0,-1 0,1 0,0 0,0 0,0 0,0 0,0 0,0 0,-1 0,1 0,0 0,0 0,0 0,0 0,-1 0,1 0,0 0,0 0,0 0,-5 1,1 0,0 0,0 0,-1-1,1 0,-5 0,-18-4,0-1,0-1,0-2,-31-12,-100-54,122 53,1-2,2-1,0-1,1-2,2-2,0-1,-25-34,39 41,0 0,2-1,1-1,0 0,-8-29,-4-4,7 16,-17-57,22 49,3-1,1-1,3 1,0-75,8 25,-3-112,-6 142,-2-41,9 106,-1 1,1 0,-1-1,0 1,-1-1,1 1,-1 0,0 0,-3-6,-29-40,16 27,14 19,0 1,0 0,-1 0,0 0,0 1,0 0,0 0,-1 0,1 0,-1 1,1 0,-1 0,-8-1,-16-8,23 9,-1 0,1 0,0 1,-1 0,-9 0,11 1,1 0,0-1,-1 0,1 0,0 0,-1 0,1-1,0 0,0 0,-9-5,10 4,0-1,0 1,0-1,1 0,0 0,0 0,0-1,0 1,-2-6,3 6,0 0,0 0,-1 0,1 0,-1 0,0 1,0-1,0 1,-1 0,1 0,-1 0,-7-4,5 4,-1 0,0 0,0 1,0 0,-1 0,1 0,0 1,-1 1,-7-1,13 1,0 0,-1 0,1 0,0 1,-1-1,1 1,0 0,0-1,-1 1,1 0,0 0,0 0,0 1,0-1,0 0,1 1,-1 0,0-1,1 1,-1 0,1 0,-1-1,1 1,0 0,0 0,0 1,0-1,0 0,0 0,1 0,-1 1,0 2,-1 17,1 0,0 1,4 27,-1 10,0 23,-4 102,-1-167,0 0,-8 24,7-27,0 1,1-1,-3 31,5-17,-3-1,-7 35,5-36,1 1,-1 41,5-51,-6 32,0 15,-2 8,5-50,-1 36,6 509,0-551,1-1,3 20,4 23,-5-12,17 71,-12-76,-2 0,2 60,-5-46,17 96,-11-98,-3 0,1 57,-8-79,1 0,7 34,-5-48,18 134,-13-99,-7-50,0 0,-1 0,1 0,1-1,-1 1,0 0,1-1,-1 1,1-1,0 1,0-1,0 0,0 1,0-1,3 2,14 8,-14-8,0-1,0 0,0 0,0 0,0-1,10 3,28 9,-36-11,-1 0,2-1,-1 1,0-2,0 1,1-1,-1 0,0-1,1 1,-1-2,1 1,10-2,112-38,-97 28,4-2,-16 6,38-9,214-62,-167 45,-26 6,-49 16,1 1,48-10,-58 16,-1-1,29-11,20-7,-47 19,41-4,-56 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0.png"/><Relationship Id="rId4" Type="http://schemas.openxmlformats.org/officeDocument/2006/relationships/image" Target="../media/image30.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3800" dirty="0"/>
              <a:t>PSHE </a:t>
            </a:r>
          </a:p>
        </p:txBody>
      </p:sp>
      <p:sp>
        <p:nvSpPr>
          <p:cNvPr id="3" name="Subtitle 2"/>
          <p:cNvSpPr>
            <a:spLocks noGrp="1"/>
          </p:cNvSpPr>
          <p:nvPr>
            <p:ph type="subTitle" idx="1"/>
          </p:nvPr>
        </p:nvSpPr>
        <p:spPr/>
        <p:txBody>
          <a:bodyPr>
            <a:normAutofit/>
          </a:bodyPr>
          <a:lstStyle/>
          <a:p>
            <a:r>
              <a:rPr lang="en-GB" sz="3600" dirty="0"/>
              <a:t>Updated Curriculum Sept 23</a:t>
            </a:r>
          </a:p>
        </p:txBody>
      </p:sp>
    </p:spTree>
    <p:extLst>
      <p:ext uri="{BB962C8B-B14F-4D97-AF65-F5344CB8AC3E}">
        <p14:creationId xmlns:p14="http://schemas.microsoft.com/office/powerpoint/2010/main" val="74603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373A-A0D0-532E-0BE3-D3FFBB895D97}"/>
              </a:ext>
            </a:extLst>
          </p:cNvPr>
          <p:cNvSpPr>
            <a:spLocks noGrp="1"/>
          </p:cNvSpPr>
          <p:nvPr>
            <p:ph type="title"/>
          </p:nvPr>
        </p:nvSpPr>
        <p:spPr>
          <a:xfrm>
            <a:off x="174171" y="609600"/>
            <a:ext cx="9099831" cy="1320800"/>
          </a:xfrm>
        </p:spPr>
        <p:txBody>
          <a:bodyPr>
            <a:normAutofit fontScale="90000"/>
          </a:bodyPr>
          <a:lstStyle/>
          <a:p>
            <a:r>
              <a:rPr lang="en-GB" dirty="0"/>
              <a:t>Summer Term topics adjusted</a:t>
            </a:r>
            <a:br>
              <a:rPr lang="en-GB" dirty="0"/>
            </a:br>
            <a:r>
              <a:rPr lang="en-GB" dirty="0"/>
              <a:t>changing me ..</a:t>
            </a:r>
            <a:br>
              <a:rPr lang="en-GB" dirty="0"/>
            </a:br>
            <a:br>
              <a:rPr lang="en-GB" dirty="0"/>
            </a:br>
            <a:br>
              <a:rPr lang="en-GB" dirty="0"/>
            </a:br>
            <a:br>
              <a:rPr lang="en-GB" dirty="0"/>
            </a:br>
            <a:r>
              <a:rPr lang="en-GB" dirty="0"/>
              <a:t>See website planning</a:t>
            </a:r>
          </a:p>
        </p:txBody>
      </p:sp>
      <p:pic>
        <p:nvPicPr>
          <p:cNvPr id="5" name="Content Placeholder 4">
            <a:extLst>
              <a:ext uri="{FF2B5EF4-FFF2-40B4-BE49-F238E27FC236}">
                <a16:creationId xmlns:a16="http://schemas.microsoft.com/office/drawing/2014/main" id="{1167022E-28EA-EEFC-2E5D-B4D4799FD4CC}"/>
              </a:ext>
            </a:extLst>
          </p:cNvPr>
          <p:cNvPicPr>
            <a:picLocks noGrp="1" noChangeAspect="1"/>
          </p:cNvPicPr>
          <p:nvPr>
            <p:ph idx="1"/>
          </p:nvPr>
        </p:nvPicPr>
        <p:blipFill rotWithShape="1">
          <a:blip r:embed="rId2"/>
          <a:srcRect l="53776" t="19685" r="6465" b="12819"/>
          <a:stretch/>
        </p:blipFill>
        <p:spPr>
          <a:xfrm>
            <a:off x="5915316" y="563137"/>
            <a:ext cx="5727818" cy="6482437"/>
          </a:xfr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183FCDCC-41D4-BBB4-FFFA-69A8B66B2E36}"/>
                  </a:ext>
                </a:extLst>
              </p14:cNvPr>
              <p14:cNvContentPartPr/>
              <p14:nvPr/>
            </p14:nvContentPartPr>
            <p14:xfrm>
              <a:off x="5948530" y="3565138"/>
              <a:ext cx="981720" cy="630720"/>
            </p14:xfrm>
          </p:contentPart>
        </mc:Choice>
        <mc:Fallback xmlns="">
          <p:pic>
            <p:nvPicPr>
              <p:cNvPr id="11" name="Ink 10">
                <a:extLst>
                  <a:ext uri="{FF2B5EF4-FFF2-40B4-BE49-F238E27FC236}">
                    <a16:creationId xmlns:a16="http://schemas.microsoft.com/office/drawing/2014/main" id="{183FCDCC-41D4-BBB4-FFFA-69A8B66B2E36}"/>
                  </a:ext>
                </a:extLst>
              </p:cNvPr>
              <p:cNvPicPr/>
              <p:nvPr/>
            </p:nvPicPr>
            <p:blipFill>
              <a:blip r:embed="rId4"/>
              <a:stretch>
                <a:fillRect/>
              </a:stretch>
            </p:blipFill>
            <p:spPr>
              <a:xfrm>
                <a:off x="5894530" y="3457076"/>
                <a:ext cx="1089360" cy="84648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D26543C-ECE8-BB44-301B-9622CDDBBB28}"/>
                  </a:ext>
                </a:extLst>
              </p14:cNvPr>
              <p14:cNvContentPartPr/>
              <p14:nvPr/>
            </p14:nvContentPartPr>
            <p14:xfrm>
              <a:off x="7147664" y="1055179"/>
              <a:ext cx="1261440" cy="739080"/>
            </p14:xfrm>
          </p:contentPart>
        </mc:Choice>
        <mc:Fallback xmlns="">
          <p:pic>
            <p:nvPicPr>
              <p:cNvPr id="3" name="Ink 2">
                <a:extLst>
                  <a:ext uri="{FF2B5EF4-FFF2-40B4-BE49-F238E27FC236}">
                    <a16:creationId xmlns:a16="http://schemas.microsoft.com/office/drawing/2014/main" id="{CD26543C-ECE8-BB44-301B-9622CDDBBB28}"/>
                  </a:ext>
                </a:extLst>
              </p:cNvPr>
              <p:cNvPicPr/>
              <p:nvPr/>
            </p:nvPicPr>
            <p:blipFill>
              <a:blip r:embed="rId6"/>
              <a:stretch>
                <a:fillRect/>
              </a:stretch>
            </p:blipFill>
            <p:spPr>
              <a:xfrm>
                <a:off x="7094024" y="947179"/>
                <a:ext cx="1369080" cy="95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4D3952B9-8518-C164-4A2F-859F1F63010F}"/>
                  </a:ext>
                </a:extLst>
              </p14:cNvPr>
              <p14:cNvContentPartPr/>
              <p14:nvPr/>
            </p14:nvContentPartPr>
            <p14:xfrm>
              <a:off x="8247104" y="1483939"/>
              <a:ext cx="42840" cy="153720"/>
            </p14:xfrm>
          </p:contentPart>
        </mc:Choice>
        <mc:Fallback xmlns="">
          <p:pic>
            <p:nvPicPr>
              <p:cNvPr id="4" name="Ink 3">
                <a:extLst>
                  <a:ext uri="{FF2B5EF4-FFF2-40B4-BE49-F238E27FC236}">
                    <a16:creationId xmlns:a16="http://schemas.microsoft.com/office/drawing/2014/main" id="{4D3952B9-8518-C164-4A2F-859F1F63010F}"/>
                  </a:ext>
                </a:extLst>
              </p:cNvPr>
              <p:cNvPicPr/>
              <p:nvPr/>
            </p:nvPicPr>
            <p:blipFill>
              <a:blip r:embed="rId8"/>
              <a:stretch>
                <a:fillRect/>
              </a:stretch>
            </p:blipFill>
            <p:spPr>
              <a:xfrm>
                <a:off x="8193464" y="1376299"/>
                <a:ext cx="1504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36169FD-1C2B-6E70-1D7A-26FBD9533DF0}"/>
                  </a:ext>
                </a:extLst>
              </p14:cNvPr>
              <p14:cNvContentPartPr/>
              <p14:nvPr/>
            </p14:nvContentPartPr>
            <p14:xfrm>
              <a:off x="8580824" y="1661059"/>
              <a:ext cx="931680" cy="1182240"/>
            </p14:xfrm>
          </p:contentPart>
        </mc:Choice>
        <mc:Fallback xmlns="">
          <p:pic>
            <p:nvPicPr>
              <p:cNvPr id="6" name="Ink 5">
                <a:extLst>
                  <a:ext uri="{FF2B5EF4-FFF2-40B4-BE49-F238E27FC236}">
                    <a16:creationId xmlns:a16="http://schemas.microsoft.com/office/drawing/2014/main" id="{F36169FD-1C2B-6E70-1D7A-26FBD9533DF0}"/>
                  </a:ext>
                </a:extLst>
              </p:cNvPr>
              <p:cNvPicPr/>
              <p:nvPr/>
            </p:nvPicPr>
            <p:blipFill>
              <a:blip r:embed="rId10"/>
              <a:stretch>
                <a:fillRect/>
              </a:stretch>
            </p:blipFill>
            <p:spPr>
              <a:xfrm>
                <a:off x="8526824" y="1553419"/>
                <a:ext cx="1039320" cy="139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530D09E0-E163-936D-A14C-C234206C307F}"/>
                  </a:ext>
                </a:extLst>
              </p14:cNvPr>
              <p14:cNvContentPartPr/>
              <p14:nvPr/>
            </p14:nvContentPartPr>
            <p14:xfrm>
              <a:off x="9743264" y="1275499"/>
              <a:ext cx="1307520" cy="1158840"/>
            </p14:xfrm>
          </p:contentPart>
        </mc:Choice>
        <mc:Fallback xmlns="">
          <p:pic>
            <p:nvPicPr>
              <p:cNvPr id="7" name="Ink 6">
                <a:extLst>
                  <a:ext uri="{FF2B5EF4-FFF2-40B4-BE49-F238E27FC236}">
                    <a16:creationId xmlns:a16="http://schemas.microsoft.com/office/drawing/2014/main" id="{530D09E0-E163-936D-A14C-C234206C307F}"/>
                  </a:ext>
                </a:extLst>
              </p:cNvPr>
              <p:cNvPicPr/>
              <p:nvPr/>
            </p:nvPicPr>
            <p:blipFill>
              <a:blip r:embed="rId12"/>
              <a:stretch>
                <a:fillRect/>
              </a:stretch>
            </p:blipFill>
            <p:spPr>
              <a:xfrm>
                <a:off x="9689264" y="1167859"/>
                <a:ext cx="1415160" cy="1374480"/>
              </a:xfrm>
              <a:prstGeom prst="rect">
                <a:avLst/>
              </a:prstGeom>
            </p:spPr>
          </p:pic>
        </mc:Fallback>
      </mc:AlternateContent>
    </p:spTree>
    <p:extLst>
      <p:ext uri="{BB962C8B-B14F-4D97-AF65-F5344CB8AC3E}">
        <p14:creationId xmlns:p14="http://schemas.microsoft.com/office/powerpoint/2010/main" val="184917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9844-B29A-A9D0-9DC7-2C0172DBAA53}"/>
              </a:ext>
            </a:extLst>
          </p:cNvPr>
          <p:cNvSpPr>
            <a:spLocks noGrp="1"/>
          </p:cNvSpPr>
          <p:nvPr>
            <p:ph type="title"/>
          </p:nvPr>
        </p:nvSpPr>
        <p:spPr/>
        <p:txBody>
          <a:bodyPr/>
          <a:lstStyle/>
          <a:p>
            <a:endParaRPr lang="en-GB"/>
          </a:p>
        </p:txBody>
      </p:sp>
      <p:pic>
        <p:nvPicPr>
          <p:cNvPr id="4" name="Content Placeholder 3" descr="A screenshot of a computer&#10;&#10;Description automatically generated">
            <a:extLst>
              <a:ext uri="{FF2B5EF4-FFF2-40B4-BE49-F238E27FC236}">
                <a16:creationId xmlns:a16="http://schemas.microsoft.com/office/drawing/2014/main" id="{60CD39C8-722E-C6F5-D5DE-8E4B73E7BAA0}"/>
              </a:ext>
            </a:extLst>
          </p:cNvPr>
          <p:cNvPicPr>
            <a:picLocks noGrp="1" noChangeAspect="1"/>
          </p:cNvPicPr>
          <p:nvPr>
            <p:ph idx="1"/>
          </p:nvPr>
        </p:nvPicPr>
        <p:blipFill rotWithShape="1">
          <a:blip r:embed="rId2"/>
          <a:srcRect l="25375" t="24939" r="27285" b="15496"/>
          <a:stretch/>
        </p:blipFill>
        <p:spPr>
          <a:xfrm>
            <a:off x="622981" y="335552"/>
            <a:ext cx="8468342" cy="5980444"/>
          </a:xfrm>
        </p:spPr>
      </p:pic>
    </p:spTree>
    <p:extLst>
      <p:ext uri="{BB962C8B-B14F-4D97-AF65-F5344CB8AC3E}">
        <p14:creationId xmlns:p14="http://schemas.microsoft.com/office/powerpoint/2010/main" val="316901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0159E70-C492-084F-3E14-158827231090}"/>
              </a:ext>
            </a:extLst>
          </p:cNvPr>
          <p:cNvPicPr>
            <a:picLocks noChangeAspect="1"/>
          </p:cNvPicPr>
          <p:nvPr/>
        </p:nvPicPr>
        <p:blipFill rotWithShape="1">
          <a:blip r:embed="rId2"/>
          <a:srcRect l="31959" t="28049" r="31615" b="26829"/>
          <a:stretch/>
        </p:blipFill>
        <p:spPr>
          <a:xfrm>
            <a:off x="340548" y="183327"/>
            <a:ext cx="5759392" cy="4017071"/>
          </a:xfrm>
          <a:prstGeom prst="rect">
            <a:avLst/>
          </a:prstGeom>
        </p:spPr>
      </p:pic>
    </p:spTree>
    <p:extLst>
      <p:ext uri="{BB962C8B-B14F-4D97-AF65-F5344CB8AC3E}">
        <p14:creationId xmlns:p14="http://schemas.microsoft.com/office/powerpoint/2010/main" val="295158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2148" y="491314"/>
            <a:ext cx="8738438" cy="5569852"/>
          </a:xfrm>
          <a:prstGeom prst="rect">
            <a:avLst/>
          </a:prstGeom>
        </p:spPr>
      </p:pic>
    </p:spTree>
    <p:extLst>
      <p:ext uri="{BB962C8B-B14F-4D97-AF65-F5344CB8AC3E}">
        <p14:creationId xmlns:p14="http://schemas.microsoft.com/office/powerpoint/2010/main" val="254757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6969" y="364943"/>
            <a:ext cx="8498325" cy="6096817"/>
          </a:xfrm>
          <a:prstGeom prst="rect">
            <a:avLst/>
          </a:prstGeom>
        </p:spPr>
      </p:pic>
    </p:spTree>
    <p:extLst>
      <p:ext uri="{BB962C8B-B14F-4D97-AF65-F5344CB8AC3E}">
        <p14:creationId xmlns:p14="http://schemas.microsoft.com/office/powerpoint/2010/main" val="301186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6901" y="396053"/>
            <a:ext cx="9013521" cy="4445913"/>
          </a:xfrm>
          <a:prstGeom prst="rect">
            <a:avLst/>
          </a:prstGeom>
        </p:spPr>
      </p:pic>
    </p:spTree>
    <p:extLst>
      <p:ext uri="{BB962C8B-B14F-4D97-AF65-F5344CB8AC3E}">
        <p14:creationId xmlns:p14="http://schemas.microsoft.com/office/powerpoint/2010/main" val="3700275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2323" y="419498"/>
            <a:ext cx="8612559" cy="5519748"/>
          </a:xfrm>
          <a:prstGeom prst="rect">
            <a:avLst/>
          </a:prstGeom>
        </p:spPr>
      </p:pic>
    </p:spTree>
    <p:extLst>
      <p:ext uri="{BB962C8B-B14F-4D97-AF65-F5344CB8AC3E}">
        <p14:creationId xmlns:p14="http://schemas.microsoft.com/office/powerpoint/2010/main" val="12178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349" y="1305342"/>
            <a:ext cx="8586651" cy="5632311"/>
          </a:xfrm>
          <a:prstGeom prst="rect">
            <a:avLst/>
          </a:prstGeom>
        </p:spPr>
        <p:txBody>
          <a:bodyPr wrap="square">
            <a:spAutoFit/>
          </a:bodyPr>
          <a:lstStyle/>
          <a:p>
            <a:r>
              <a:rPr lang="en-GB" b="1" dirty="0"/>
              <a:t>EACT: Policy Position Statement for the teaching of Relationship Education</a:t>
            </a:r>
          </a:p>
          <a:p>
            <a:endParaRPr lang="en-GB" dirty="0"/>
          </a:p>
          <a:p>
            <a:r>
              <a:rPr lang="en-GB" dirty="0"/>
              <a:t>The importance of parental engagement.</a:t>
            </a:r>
          </a:p>
          <a:p>
            <a:endParaRPr lang="en-GB" dirty="0"/>
          </a:p>
          <a:p>
            <a:r>
              <a:rPr lang="en-GB" dirty="0"/>
              <a:t>We believe in being open with parents about what we are teaching their children. Through an exchange of knowledge and information with our parents, we feel that our children benefit from being given consistent messages in an academy and at home.</a:t>
            </a:r>
          </a:p>
          <a:p>
            <a:endParaRPr lang="en-GB" dirty="0"/>
          </a:p>
          <a:p>
            <a:r>
              <a:rPr lang="en-GB" dirty="0"/>
              <a:t>We therefore encourage parents to share their thoughts with us and to review our teaching materials and policies. Most importantly if any parents have specific concerns about the content of the curriculum being taught, please request to meet with the </a:t>
            </a:r>
            <a:r>
              <a:rPr lang="en-GB" dirty="0" err="1"/>
              <a:t>headteacher</a:t>
            </a:r>
            <a:r>
              <a:rPr lang="en-GB" dirty="0"/>
              <a:t> so that we can allay your concerns, explain what we teach and how.</a:t>
            </a:r>
          </a:p>
          <a:p>
            <a:endParaRPr lang="en-GB" dirty="0"/>
          </a:p>
          <a:p>
            <a:pPr marL="342900" indent="-342900">
              <a:buAutoNum type="arabicPeriod"/>
            </a:pPr>
            <a:r>
              <a:rPr lang="en-GB" dirty="0"/>
              <a:t>Slides from today uploaded to website re. </a:t>
            </a:r>
            <a:r>
              <a:rPr lang="en-GB" dirty="0" err="1"/>
              <a:t>DfE</a:t>
            </a:r>
            <a:r>
              <a:rPr lang="en-GB" dirty="0"/>
              <a:t> documentation</a:t>
            </a:r>
          </a:p>
          <a:p>
            <a:pPr marL="342900" indent="-342900">
              <a:buAutoNum type="arabicPeriod"/>
            </a:pPr>
            <a:r>
              <a:rPr lang="en-GB" dirty="0"/>
              <a:t>Curriculum vocabulary – overview (amended version)</a:t>
            </a:r>
          </a:p>
          <a:p>
            <a:pPr marL="342900" indent="-342900">
              <a:buAutoNum type="arabicPeriod"/>
            </a:pPr>
            <a:r>
              <a:rPr lang="en-GB" dirty="0"/>
              <a:t>Log on CPOMs re. curriculum opt out </a:t>
            </a:r>
          </a:p>
          <a:p>
            <a:endParaRPr lang="en-GB" dirty="0"/>
          </a:p>
          <a:p>
            <a:pPr marL="342900" indent="-342900">
              <a:buAutoNum type="arabicPeriod"/>
            </a:pPr>
            <a:endParaRPr lang="en-GB" dirty="0"/>
          </a:p>
        </p:txBody>
      </p:sp>
    </p:spTree>
    <p:extLst>
      <p:ext uri="{BB962C8B-B14F-4D97-AF65-F5344CB8AC3E}">
        <p14:creationId xmlns:p14="http://schemas.microsoft.com/office/powerpoint/2010/main" val="81805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013" y="201706"/>
            <a:ext cx="8780928" cy="6832640"/>
          </a:xfrm>
          <a:prstGeom prst="rect">
            <a:avLst/>
          </a:prstGeom>
        </p:spPr>
        <p:txBody>
          <a:bodyPr wrap="square">
            <a:spAutoFit/>
          </a:bodyPr>
          <a:lstStyle/>
          <a:p>
            <a:r>
              <a:rPr lang="en-GB" b="1" dirty="0">
                <a:solidFill>
                  <a:srgbClr val="0B0C0C"/>
                </a:solidFill>
              </a:rPr>
              <a:t>								 		</a:t>
            </a:r>
          </a:p>
          <a:p>
            <a:r>
              <a:rPr lang="en-GB" b="1" dirty="0">
                <a:solidFill>
                  <a:srgbClr val="0B0C0C"/>
                </a:solidFill>
              </a:rPr>
              <a:t>									</a:t>
            </a:r>
            <a:r>
              <a:rPr lang="en-GB" sz="2400" b="1" dirty="0">
                <a:solidFill>
                  <a:srgbClr val="0B0C0C"/>
                </a:solidFill>
              </a:rPr>
              <a:t>Department for Education:</a:t>
            </a:r>
            <a:endParaRPr lang="en-GB" sz="2400" dirty="0">
              <a:solidFill>
                <a:srgbClr val="0B0C0C"/>
              </a:solidFill>
              <a:latin typeface="+mj-lt"/>
            </a:endParaRPr>
          </a:p>
          <a:p>
            <a:endParaRPr lang="en-GB" dirty="0">
              <a:solidFill>
                <a:srgbClr val="0B0C0C"/>
              </a:solidFill>
              <a:latin typeface="+mj-lt"/>
            </a:endParaRPr>
          </a:p>
          <a:p>
            <a:r>
              <a:rPr lang="en-GB" dirty="0">
                <a:solidFill>
                  <a:srgbClr val="0B0C0C"/>
                </a:solidFill>
                <a:latin typeface="+mj-lt"/>
              </a:rPr>
              <a:t>The focus in primary school should be on teaching the fundamental building blocks and characteristics of </a:t>
            </a:r>
            <a:r>
              <a:rPr lang="en-GB" b="1" dirty="0">
                <a:solidFill>
                  <a:srgbClr val="0B0C0C"/>
                </a:solidFill>
                <a:latin typeface="+mj-lt"/>
              </a:rPr>
              <a:t>positive relationships</a:t>
            </a:r>
            <a:r>
              <a:rPr lang="en-GB" dirty="0">
                <a:solidFill>
                  <a:srgbClr val="0B0C0C"/>
                </a:solidFill>
                <a:latin typeface="+mj-lt"/>
              </a:rPr>
              <a:t>, with particular reference to </a:t>
            </a:r>
            <a:r>
              <a:rPr lang="en-GB" b="1" dirty="0">
                <a:solidFill>
                  <a:srgbClr val="0B0C0C"/>
                </a:solidFill>
                <a:latin typeface="+mj-lt"/>
              </a:rPr>
              <a:t>friendships</a:t>
            </a:r>
            <a:r>
              <a:rPr lang="en-GB" dirty="0">
                <a:solidFill>
                  <a:srgbClr val="0B0C0C"/>
                </a:solidFill>
                <a:latin typeface="+mj-lt"/>
              </a:rPr>
              <a:t>, </a:t>
            </a:r>
            <a:r>
              <a:rPr lang="en-GB" b="1" dirty="0">
                <a:solidFill>
                  <a:srgbClr val="0B0C0C"/>
                </a:solidFill>
                <a:latin typeface="+mj-lt"/>
              </a:rPr>
              <a:t>family relationships</a:t>
            </a:r>
            <a:r>
              <a:rPr lang="en-GB" dirty="0">
                <a:solidFill>
                  <a:srgbClr val="0B0C0C"/>
                </a:solidFill>
                <a:latin typeface="+mj-lt"/>
              </a:rPr>
              <a:t>, and </a:t>
            </a:r>
            <a:r>
              <a:rPr lang="en-GB" b="1" dirty="0">
                <a:solidFill>
                  <a:srgbClr val="0B0C0C"/>
                </a:solidFill>
                <a:latin typeface="+mj-lt"/>
              </a:rPr>
              <a:t>relationships with other children and with adults</a:t>
            </a:r>
            <a:r>
              <a:rPr lang="en-GB" dirty="0">
                <a:solidFill>
                  <a:srgbClr val="0B0C0C"/>
                </a:solidFill>
                <a:latin typeface="+mj-lt"/>
              </a:rPr>
              <a:t>.</a:t>
            </a:r>
          </a:p>
          <a:p>
            <a:endParaRPr lang="en-GB" dirty="0">
              <a:solidFill>
                <a:srgbClr val="0B0C0C"/>
              </a:solidFill>
              <a:latin typeface="+mj-lt"/>
            </a:endParaRPr>
          </a:p>
          <a:p>
            <a:r>
              <a:rPr lang="en-GB" dirty="0">
                <a:latin typeface="+mj-lt"/>
              </a:rPr>
              <a:t>This starts with pupils being taught about what a </a:t>
            </a:r>
            <a:r>
              <a:rPr lang="en-GB" b="1" dirty="0">
                <a:latin typeface="+mj-lt"/>
              </a:rPr>
              <a:t>relationship is</a:t>
            </a:r>
            <a:r>
              <a:rPr lang="en-GB" dirty="0">
                <a:latin typeface="+mj-lt"/>
              </a:rPr>
              <a:t>, what </a:t>
            </a:r>
            <a:r>
              <a:rPr lang="en-GB" b="1" dirty="0">
                <a:latin typeface="+mj-lt"/>
              </a:rPr>
              <a:t>friendship is</a:t>
            </a:r>
            <a:r>
              <a:rPr lang="en-GB" dirty="0">
                <a:latin typeface="+mj-lt"/>
              </a:rPr>
              <a:t>, what </a:t>
            </a:r>
            <a:r>
              <a:rPr lang="en-GB" b="1" dirty="0">
                <a:latin typeface="+mj-lt"/>
              </a:rPr>
              <a:t>family means </a:t>
            </a:r>
            <a:r>
              <a:rPr lang="en-GB" dirty="0">
                <a:latin typeface="+mj-lt"/>
              </a:rPr>
              <a:t>and </a:t>
            </a:r>
            <a:r>
              <a:rPr lang="en-GB" b="1" dirty="0">
                <a:latin typeface="+mj-lt"/>
              </a:rPr>
              <a:t>who the people are who can support them</a:t>
            </a:r>
            <a:r>
              <a:rPr lang="en-GB" dirty="0">
                <a:latin typeface="+mj-lt"/>
              </a:rPr>
              <a:t>. From the beginning of primary school, building on early education, pupils should be taught how to </a:t>
            </a:r>
            <a:r>
              <a:rPr lang="en-GB" b="1" dirty="0">
                <a:latin typeface="+mj-lt"/>
              </a:rPr>
              <a:t>take turns</a:t>
            </a:r>
            <a:r>
              <a:rPr lang="en-GB" dirty="0">
                <a:latin typeface="+mj-lt"/>
              </a:rPr>
              <a:t>, how to </a:t>
            </a:r>
            <a:r>
              <a:rPr lang="en-GB" b="1" dirty="0">
                <a:latin typeface="+mj-lt"/>
              </a:rPr>
              <a:t>treat each other with kindness, consideration and respect, the importance of honesty and truthfulness, permission seeking and giving, and the concept of personal privacy</a:t>
            </a:r>
            <a:r>
              <a:rPr lang="en-GB" dirty="0">
                <a:latin typeface="+mj-lt"/>
              </a:rPr>
              <a:t>.</a:t>
            </a:r>
          </a:p>
          <a:p>
            <a:endParaRPr lang="en-GB" dirty="0">
              <a:latin typeface="+mj-lt"/>
            </a:endParaRPr>
          </a:p>
          <a:p>
            <a:r>
              <a:rPr lang="en-GB" b="1" dirty="0">
                <a:latin typeface="+mj-lt"/>
              </a:rPr>
              <a:t>Establishing personal space and boundaries</a:t>
            </a:r>
            <a:r>
              <a:rPr lang="en-GB" dirty="0">
                <a:latin typeface="+mj-lt"/>
              </a:rPr>
              <a:t>, showing respect and understanding the differences between </a:t>
            </a:r>
            <a:r>
              <a:rPr lang="en-GB" b="1" dirty="0">
                <a:latin typeface="+mj-lt"/>
              </a:rPr>
              <a:t>appropriate and inappropriate or unsafe physical, and other, contact</a:t>
            </a:r>
            <a:r>
              <a:rPr lang="en-GB" dirty="0">
                <a:latin typeface="+mj-lt"/>
              </a:rPr>
              <a:t> – these are the forerunners of teaching about consent, which takes place at secondary.</a:t>
            </a:r>
          </a:p>
          <a:p>
            <a:endParaRPr lang="en-GB" dirty="0">
              <a:latin typeface="+mj-lt"/>
            </a:endParaRPr>
          </a:p>
          <a:p>
            <a:r>
              <a:rPr lang="en-GB" dirty="0">
                <a:latin typeface="+mj-lt"/>
              </a:rPr>
              <a:t>Respect for others should be taught in an age-appropriate way, in terms of understanding one’s own and others’ boundaries in play, in negotiations about space, toys, books, resources and so on.</a:t>
            </a:r>
          </a:p>
          <a:p>
            <a:endParaRPr lang="en-GB" dirty="0">
              <a:latin typeface="+mj-lt"/>
            </a:endParaRPr>
          </a:p>
        </p:txBody>
      </p:sp>
      <p:pic>
        <p:nvPicPr>
          <p:cNvPr id="3" name="Picture 2"/>
          <p:cNvPicPr>
            <a:picLocks noChangeAspect="1"/>
          </p:cNvPicPr>
          <p:nvPr/>
        </p:nvPicPr>
        <p:blipFill>
          <a:blip r:embed="rId2"/>
          <a:stretch>
            <a:fillRect/>
          </a:stretch>
        </p:blipFill>
        <p:spPr>
          <a:xfrm>
            <a:off x="748937" y="201706"/>
            <a:ext cx="4000338" cy="816000"/>
          </a:xfrm>
          <a:prstGeom prst="rect">
            <a:avLst/>
          </a:prstGeom>
        </p:spPr>
      </p:pic>
    </p:spTree>
    <p:extLst>
      <p:ext uri="{BB962C8B-B14F-4D97-AF65-F5344CB8AC3E}">
        <p14:creationId xmlns:p14="http://schemas.microsoft.com/office/powerpoint/2010/main" val="307569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53" y="517051"/>
            <a:ext cx="9152709" cy="3970318"/>
          </a:xfrm>
          <a:prstGeom prst="rect">
            <a:avLst/>
          </a:prstGeom>
        </p:spPr>
        <p:txBody>
          <a:bodyPr wrap="square">
            <a:spAutoFit/>
          </a:bodyPr>
          <a:lstStyle/>
          <a:p>
            <a:r>
              <a:rPr lang="en-GB" dirty="0">
                <a:solidFill>
                  <a:srgbClr val="0B0C0C"/>
                </a:solidFill>
                <a:latin typeface="GDS Transport"/>
              </a:rPr>
              <a:t>From the beginning, teachers should talk explicitly about the features of healthy </a:t>
            </a:r>
            <a:r>
              <a:rPr lang="en-GB" b="1" dirty="0">
                <a:solidFill>
                  <a:srgbClr val="0B0C0C"/>
                </a:solidFill>
                <a:latin typeface="GDS Transport"/>
              </a:rPr>
              <a:t>friendships</a:t>
            </a:r>
            <a:r>
              <a:rPr lang="en-GB" dirty="0">
                <a:solidFill>
                  <a:srgbClr val="0B0C0C"/>
                </a:solidFill>
                <a:latin typeface="GDS Transport"/>
              </a:rPr>
              <a:t>, </a:t>
            </a:r>
            <a:r>
              <a:rPr lang="en-GB" b="1" dirty="0">
                <a:solidFill>
                  <a:srgbClr val="0B0C0C"/>
                </a:solidFill>
                <a:latin typeface="GDS Transport"/>
              </a:rPr>
              <a:t>family relationships </a:t>
            </a:r>
            <a:r>
              <a:rPr lang="en-GB" dirty="0">
                <a:solidFill>
                  <a:srgbClr val="0B0C0C"/>
                </a:solidFill>
                <a:latin typeface="GDS Transport"/>
              </a:rPr>
              <a:t>and </a:t>
            </a:r>
            <a:r>
              <a:rPr lang="en-GB" b="1" dirty="0">
                <a:solidFill>
                  <a:srgbClr val="0B0C0C"/>
                </a:solidFill>
                <a:latin typeface="GDS Transport"/>
              </a:rPr>
              <a:t>other relationships </a:t>
            </a:r>
            <a:r>
              <a:rPr lang="en-GB" dirty="0">
                <a:solidFill>
                  <a:srgbClr val="0B0C0C"/>
                </a:solidFill>
                <a:latin typeface="GDS Transport"/>
              </a:rPr>
              <a:t>which young children are likely to encounter. Drawing attention to these in a range of contexts should enable pupils to form a strong early understanding of the features of relationships that are likely to lead to </a:t>
            </a:r>
            <a:r>
              <a:rPr lang="en-GB" b="1" dirty="0">
                <a:solidFill>
                  <a:srgbClr val="0B0C0C"/>
                </a:solidFill>
                <a:latin typeface="GDS Transport"/>
              </a:rPr>
              <a:t>happiness and security</a:t>
            </a:r>
            <a:r>
              <a:rPr lang="en-GB" dirty="0">
                <a:solidFill>
                  <a:srgbClr val="0B0C0C"/>
                </a:solidFill>
                <a:latin typeface="GDS Transport"/>
              </a:rPr>
              <a:t>. This will also help them to recognise any less positive relationships when they encounter them.</a:t>
            </a:r>
          </a:p>
          <a:p>
            <a:endParaRPr lang="en-GB" dirty="0">
              <a:solidFill>
                <a:srgbClr val="0B0C0C"/>
              </a:solidFill>
              <a:latin typeface="GDS Transport"/>
            </a:endParaRPr>
          </a:p>
          <a:p>
            <a:r>
              <a:rPr lang="en-GB" dirty="0">
                <a:solidFill>
                  <a:srgbClr val="0B0C0C"/>
                </a:solidFill>
                <a:latin typeface="GDS Transport"/>
              </a:rPr>
              <a:t>The principles of positive relationships also apply </a:t>
            </a:r>
            <a:r>
              <a:rPr lang="en-GB" b="1" dirty="0">
                <a:solidFill>
                  <a:srgbClr val="0B0C0C"/>
                </a:solidFill>
                <a:latin typeface="GDS Transport"/>
              </a:rPr>
              <a:t>online</a:t>
            </a:r>
            <a:r>
              <a:rPr lang="en-GB" dirty="0">
                <a:solidFill>
                  <a:srgbClr val="0B0C0C"/>
                </a:solidFill>
                <a:latin typeface="GDS Transport"/>
              </a:rPr>
              <a:t> especially as, by the end of primary school, many children will already be using the internet. When teaching relationships content, teachers should address </a:t>
            </a:r>
            <a:r>
              <a:rPr lang="en-GB" b="1" dirty="0">
                <a:solidFill>
                  <a:srgbClr val="0B0C0C"/>
                </a:solidFill>
                <a:latin typeface="GDS Transport"/>
              </a:rPr>
              <a:t>online safety </a:t>
            </a:r>
            <a:r>
              <a:rPr lang="en-GB" dirty="0">
                <a:solidFill>
                  <a:srgbClr val="0B0C0C"/>
                </a:solidFill>
                <a:latin typeface="GDS Transport"/>
              </a:rPr>
              <a:t>and appropriate behaviour in a way that is relevant to pupils’ lives. Teachers should include content on how information and data is shared and used in all contexts, including online; for example, sharing pictures, understanding that many websites are businesses and how sites may use information provided by users in ways they might not expect.</a:t>
            </a:r>
            <a:endParaRPr lang="en-GB" b="0" i="0" dirty="0">
              <a:solidFill>
                <a:srgbClr val="0B0C0C"/>
              </a:solidFill>
              <a:effectLst/>
              <a:latin typeface="GDS Transport"/>
            </a:endParaRPr>
          </a:p>
        </p:txBody>
      </p:sp>
    </p:spTree>
    <p:extLst>
      <p:ext uri="{BB962C8B-B14F-4D97-AF65-F5344CB8AC3E}">
        <p14:creationId xmlns:p14="http://schemas.microsoft.com/office/powerpoint/2010/main" val="346234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5C07-8327-3FA7-90B9-8062CEB007C0}"/>
              </a:ext>
            </a:extLst>
          </p:cNvPr>
          <p:cNvSpPr>
            <a:spLocks noGrp="1"/>
          </p:cNvSpPr>
          <p:nvPr>
            <p:ph type="title"/>
          </p:nvPr>
        </p:nvSpPr>
        <p:spPr/>
        <p:txBody>
          <a:bodyPr/>
          <a:lstStyle/>
          <a:p>
            <a:r>
              <a:rPr lang="en-GB" dirty="0"/>
              <a:t>PHSE</a:t>
            </a:r>
          </a:p>
        </p:txBody>
      </p:sp>
      <p:pic>
        <p:nvPicPr>
          <p:cNvPr id="5" name="Content Placeholder 4">
            <a:extLst>
              <a:ext uri="{FF2B5EF4-FFF2-40B4-BE49-F238E27FC236}">
                <a16:creationId xmlns:a16="http://schemas.microsoft.com/office/drawing/2014/main" id="{3C9469BF-12AA-D8E0-145B-D72962CFF76B}"/>
              </a:ext>
            </a:extLst>
          </p:cNvPr>
          <p:cNvPicPr>
            <a:picLocks noGrp="1" noChangeAspect="1"/>
          </p:cNvPicPr>
          <p:nvPr>
            <p:ph idx="1"/>
          </p:nvPr>
        </p:nvPicPr>
        <p:blipFill rotWithShape="1">
          <a:blip r:embed="rId2"/>
          <a:srcRect l="36330" t="23798" r="17302" b="31142"/>
          <a:stretch/>
        </p:blipFill>
        <p:spPr>
          <a:xfrm>
            <a:off x="1374830" y="1081314"/>
            <a:ext cx="8596668" cy="5569344"/>
          </a:xfrm>
        </p:spPr>
      </p:pic>
    </p:spTree>
    <p:extLst>
      <p:ext uri="{BB962C8B-B14F-4D97-AF65-F5344CB8AC3E}">
        <p14:creationId xmlns:p14="http://schemas.microsoft.com/office/powerpoint/2010/main" val="109059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358" y="291971"/>
            <a:ext cx="8713694" cy="6186309"/>
          </a:xfrm>
          <a:prstGeom prst="rect">
            <a:avLst/>
          </a:prstGeom>
        </p:spPr>
        <p:txBody>
          <a:bodyPr wrap="square">
            <a:spAutoFit/>
          </a:bodyPr>
          <a:lstStyle/>
          <a:p>
            <a:r>
              <a:rPr lang="en-GB" dirty="0"/>
              <a:t>Teaching about families requires sensitive and well-judged teaching based on knowledge of pupils and their circumstances. Families of many forms provide a nurturing environment for children. (Families can include for example, single parent families, families headed by grandparents, LGBT parents, adoptive parents, foster parents and carers amongst other structures.) Care needs to be taken to ensure that there is no stigmatisation of children based on their home circumstances and needs, to reflect sensitively that some children may have a different structure of support around them; for example, looked after children or young carers.</a:t>
            </a:r>
          </a:p>
          <a:p>
            <a:endParaRPr lang="en-GB" dirty="0"/>
          </a:p>
          <a:p>
            <a:r>
              <a:rPr lang="en-GB" dirty="0"/>
              <a:t>A growing ability to form strong and positive relationships with others depends on the deliberate cultivation of character traits and positive personal attributes, (sometimes referred to as ‘virtues’) in the individual. In a school wide context which encourages the development and practice of resilience and other attributes, this includes character traits such as helping pupils to believe they can achieve, persevere with tasks, work towards long-term rewards and continue despite setbacks. Alongside understanding the importance of self-respect and self-worth, pupils should develop personal attributes including </a:t>
            </a:r>
            <a:r>
              <a:rPr lang="en-GB" b="1" dirty="0"/>
              <a:t>honesty, integrity, courage, humility, kindness, generosity, trustworthiness and a sense of justice</a:t>
            </a:r>
            <a:r>
              <a:rPr lang="en-GB" dirty="0"/>
              <a:t>. This can be achieved in a variety of ways including by providing planned opportunities for young people to undertake social action, active citizenship ‎and voluntary service to others locally or more widely.</a:t>
            </a:r>
          </a:p>
        </p:txBody>
      </p:sp>
    </p:spTree>
    <p:extLst>
      <p:ext uri="{BB962C8B-B14F-4D97-AF65-F5344CB8AC3E}">
        <p14:creationId xmlns:p14="http://schemas.microsoft.com/office/powerpoint/2010/main" val="42627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523" y="776300"/>
            <a:ext cx="8135471" cy="5632311"/>
          </a:xfrm>
          <a:prstGeom prst="rect">
            <a:avLst/>
          </a:prstGeom>
        </p:spPr>
        <p:txBody>
          <a:bodyPr wrap="square">
            <a:spAutoFit/>
          </a:bodyPr>
          <a:lstStyle/>
          <a:p>
            <a:r>
              <a:rPr lang="en-GB" dirty="0"/>
              <a:t>Relationships Education also creates an opportunity to enable pupils to be taught about </a:t>
            </a:r>
            <a:r>
              <a:rPr lang="en-GB" b="1" dirty="0"/>
              <a:t>positive emotional and mental wellbeing</a:t>
            </a:r>
            <a:r>
              <a:rPr lang="en-GB" dirty="0"/>
              <a:t>, including how friendships can support mental wellbeing.</a:t>
            </a:r>
          </a:p>
          <a:p>
            <a:endParaRPr lang="en-GB" dirty="0"/>
          </a:p>
          <a:p>
            <a:r>
              <a:rPr lang="en-GB" dirty="0"/>
              <a:t>Through Relationships Education (and RSE), schools should teach pupils the knowledge they need to recognise and to report abuse, including emotional, physical and sexual abuse. In primary schools, this can be delivered by focusing on </a:t>
            </a:r>
            <a:r>
              <a:rPr lang="en-GB" b="1" dirty="0"/>
              <a:t>boundaries and privacy</a:t>
            </a:r>
            <a:r>
              <a:rPr lang="en-GB" dirty="0"/>
              <a:t>, ensuring young people understand that they have </a:t>
            </a:r>
            <a:r>
              <a:rPr lang="en-GB" b="1" dirty="0"/>
              <a:t>rights over their own bodies</a:t>
            </a:r>
            <a:r>
              <a:rPr lang="en-GB" dirty="0"/>
              <a:t>. This should also include understanding boundaries in friendships with peers and also in families and with others, in all contexts, including online.</a:t>
            </a:r>
          </a:p>
          <a:p>
            <a:endParaRPr lang="en-GB" dirty="0"/>
          </a:p>
          <a:p>
            <a:r>
              <a:rPr lang="en-GB" dirty="0"/>
              <a:t>Pupils should know how to </a:t>
            </a:r>
            <a:r>
              <a:rPr lang="en-GB" b="1" dirty="0"/>
              <a:t>report concerns and seek advice </a:t>
            </a:r>
            <a:r>
              <a:rPr lang="en-GB" dirty="0"/>
              <a:t>when they suspect or know that something is wrong. At all stages it will be important to balance teaching children about making sensible decisions to stay safe (including online) whilst being clear it is never the fault of a child who is abused and why victim blaming is always wrong. These subjects complement Health Education and as part of a comprehensive programme and whole school approach, this knowledge can </a:t>
            </a:r>
            <a:r>
              <a:rPr lang="en-GB" b="1" i="1" dirty="0"/>
              <a:t>support safeguarding of children</a:t>
            </a:r>
            <a:r>
              <a:rPr lang="en-GB" dirty="0"/>
              <a:t>.</a:t>
            </a:r>
          </a:p>
          <a:p>
            <a:endParaRPr lang="en-GB" dirty="0"/>
          </a:p>
        </p:txBody>
      </p:sp>
    </p:spTree>
    <p:extLst>
      <p:ext uri="{BB962C8B-B14F-4D97-AF65-F5344CB8AC3E}">
        <p14:creationId xmlns:p14="http://schemas.microsoft.com/office/powerpoint/2010/main" val="378910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C6A2-9669-ADF5-45C1-44E6D9515C35}"/>
              </a:ext>
            </a:extLst>
          </p:cNvPr>
          <p:cNvSpPr>
            <a:spLocks noGrp="1"/>
          </p:cNvSpPr>
          <p:nvPr>
            <p:ph type="title"/>
          </p:nvPr>
        </p:nvSpPr>
        <p:spPr/>
        <p:txBody>
          <a:bodyPr/>
          <a:lstStyle/>
          <a:p>
            <a:endParaRPr lang="en-GB"/>
          </a:p>
        </p:txBody>
      </p:sp>
      <p:pic>
        <p:nvPicPr>
          <p:cNvPr id="4" name="Content Placeholder 3" descr="A screenshot of a computer&#10;&#10;Description automatically generated">
            <a:extLst>
              <a:ext uri="{FF2B5EF4-FFF2-40B4-BE49-F238E27FC236}">
                <a16:creationId xmlns:a16="http://schemas.microsoft.com/office/drawing/2014/main" id="{9C4B7415-25F4-4D3E-E3CA-386A61005CC9}"/>
              </a:ext>
            </a:extLst>
          </p:cNvPr>
          <p:cNvPicPr>
            <a:picLocks noGrp="1" noChangeAspect="1"/>
          </p:cNvPicPr>
          <p:nvPr>
            <p:ph idx="1"/>
          </p:nvPr>
        </p:nvPicPr>
        <p:blipFill rotWithShape="1">
          <a:blip r:embed="rId2"/>
          <a:srcRect l="24966" t="28329" r="26739" b="13075"/>
          <a:stretch/>
        </p:blipFill>
        <p:spPr>
          <a:xfrm>
            <a:off x="1140389" y="486072"/>
            <a:ext cx="7358302" cy="5020932"/>
          </a:xfrm>
        </p:spPr>
      </p:pic>
    </p:spTree>
    <p:extLst>
      <p:ext uri="{BB962C8B-B14F-4D97-AF65-F5344CB8AC3E}">
        <p14:creationId xmlns:p14="http://schemas.microsoft.com/office/powerpoint/2010/main" val="269740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6731-2424-B55C-BFAE-CFF2101A071E}"/>
              </a:ext>
            </a:extLst>
          </p:cNvPr>
          <p:cNvSpPr>
            <a:spLocks noGrp="1"/>
          </p:cNvSpPr>
          <p:nvPr>
            <p:ph type="title"/>
          </p:nvPr>
        </p:nvSpPr>
        <p:spPr/>
        <p:txBody>
          <a:bodyPr/>
          <a:lstStyle/>
          <a:p>
            <a:endParaRPr lang="en-GB"/>
          </a:p>
        </p:txBody>
      </p:sp>
      <p:pic>
        <p:nvPicPr>
          <p:cNvPr id="4" name="Content Placeholder 3" descr="A screenshot of a computer&#10;&#10;Description automatically generated">
            <a:extLst>
              <a:ext uri="{FF2B5EF4-FFF2-40B4-BE49-F238E27FC236}">
                <a16:creationId xmlns:a16="http://schemas.microsoft.com/office/drawing/2014/main" id="{5C17A2D8-2055-4D96-FED3-B1E603DE024E}"/>
              </a:ext>
            </a:extLst>
          </p:cNvPr>
          <p:cNvPicPr>
            <a:picLocks noGrp="1" noChangeAspect="1"/>
          </p:cNvPicPr>
          <p:nvPr>
            <p:ph idx="1"/>
          </p:nvPr>
        </p:nvPicPr>
        <p:blipFill rotWithShape="1">
          <a:blip r:embed="rId2"/>
          <a:srcRect l="25102" t="21065" r="27012" b="17433"/>
          <a:stretch/>
        </p:blipFill>
        <p:spPr>
          <a:xfrm>
            <a:off x="754685" y="363774"/>
            <a:ext cx="8082657" cy="5829838"/>
          </a:xfrm>
        </p:spPr>
      </p:pic>
    </p:spTree>
    <p:extLst>
      <p:ext uri="{BB962C8B-B14F-4D97-AF65-F5344CB8AC3E}">
        <p14:creationId xmlns:p14="http://schemas.microsoft.com/office/powerpoint/2010/main" val="361820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0258" y="873532"/>
            <a:ext cx="7646895" cy="4708981"/>
          </a:xfrm>
          <a:prstGeom prst="rect">
            <a:avLst/>
          </a:prstGeom>
          <a:noFill/>
        </p:spPr>
        <p:txBody>
          <a:bodyPr wrap="square" rtlCol="0">
            <a:spAutoFit/>
          </a:bodyPr>
          <a:lstStyle/>
          <a:p>
            <a:r>
              <a:rPr lang="en-GB" sz="2000" b="1" u="sng" dirty="0"/>
              <a:t>SRE Education (Primary):</a:t>
            </a:r>
          </a:p>
          <a:p>
            <a:endParaRPr lang="en-GB" sz="2000" b="1" dirty="0"/>
          </a:p>
          <a:p>
            <a:r>
              <a:rPr lang="en-GB" sz="2000" dirty="0"/>
              <a:t>The Relationships Education, SRE, and Health Education (England) Regulations 2019 have made Relationships Education compulsory in all primary schools – not sex education. The content of the guidance focuses on Relationships Education.</a:t>
            </a:r>
          </a:p>
          <a:p>
            <a:endParaRPr lang="en-GB" dirty="0"/>
          </a:p>
          <a:p>
            <a:r>
              <a:rPr lang="en-GB" dirty="0"/>
              <a:t>Teach about relationships and health – including puberty.</a:t>
            </a:r>
          </a:p>
          <a:p>
            <a:endParaRPr lang="en-GB" dirty="0"/>
          </a:p>
          <a:p>
            <a:r>
              <a:rPr lang="en-GB" dirty="0"/>
              <a:t>National Curriculum Science – main external body parts, the human body as it grows from birth to old age.  Life cycle of plants and animals.</a:t>
            </a:r>
          </a:p>
          <a:p>
            <a:endParaRPr lang="en-GB" dirty="0"/>
          </a:p>
          <a:p>
            <a:r>
              <a:rPr lang="en-GB" dirty="0"/>
              <a:t>Programme tailored to the age and physical and emotional maturity of the pupils, but it should prepare the children for the changes that take place (drawing on the knowledge of the human life cycle from the National Curriculum for Science).</a:t>
            </a:r>
          </a:p>
        </p:txBody>
      </p:sp>
    </p:spTree>
    <p:extLst>
      <p:ext uri="{BB962C8B-B14F-4D97-AF65-F5344CB8AC3E}">
        <p14:creationId xmlns:p14="http://schemas.microsoft.com/office/powerpoint/2010/main" val="389455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604E-BB23-D5BF-7857-C1CF7FA104F0}"/>
              </a:ext>
            </a:extLst>
          </p:cNvPr>
          <p:cNvSpPr>
            <a:spLocks noGrp="1"/>
          </p:cNvSpPr>
          <p:nvPr>
            <p:ph type="title"/>
          </p:nvPr>
        </p:nvSpPr>
        <p:spPr/>
        <p:txBody>
          <a:bodyPr>
            <a:normAutofit/>
          </a:bodyPr>
          <a:lstStyle/>
          <a:p>
            <a:r>
              <a:rPr lang="en-GB" sz="2800" b="1" dirty="0">
                <a:solidFill>
                  <a:schemeClr val="tx1"/>
                </a:solidFill>
                <a:ea typeface="+mj-lt"/>
                <a:cs typeface="+mj-lt"/>
              </a:rPr>
              <a:t>Relationships Education </a:t>
            </a:r>
            <a:endParaRPr lang="en-US" sz="2800">
              <a:solidFill>
                <a:schemeClr val="tx1"/>
              </a:solidFill>
            </a:endParaRPr>
          </a:p>
          <a:p>
            <a:endParaRPr lang="en-GB"/>
          </a:p>
        </p:txBody>
      </p:sp>
      <p:sp>
        <p:nvSpPr>
          <p:cNvPr id="3" name="Content Placeholder 2">
            <a:extLst>
              <a:ext uri="{FF2B5EF4-FFF2-40B4-BE49-F238E27FC236}">
                <a16:creationId xmlns:a16="http://schemas.microsoft.com/office/drawing/2014/main" id="{E14C87A5-0684-133F-0E5B-E90452ED239C}"/>
              </a:ext>
            </a:extLst>
          </p:cNvPr>
          <p:cNvSpPr>
            <a:spLocks noGrp="1"/>
          </p:cNvSpPr>
          <p:nvPr>
            <p:ph idx="1"/>
          </p:nvPr>
        </p:nvSpPr>
        <p:spPr>
          <a:xfrm>
            <a:off x="677334" y="965849"/>
            <a:ext cx="8596668" cy="5075513"/>
          </a:xfrm>
        </p:spPr>
        <p:txBody>
          <a:bodyPr vert="horz" lIns="91440" tIns="45720" rIns="91440" bIns="45720" rtlCol="0" anchor="t">
            <a:normAutofit/>
          </a:bodyPr>
          <a:lstStyle/>
          <a:p>
            <a:pPr marL="0" indent="0">
              <a:buNone/>
            </a:pPr>
            <a:endParaRPr lang="en-GB" sz="2000" b="1" dirty="0">
              <a:solidFill>
                <a:schemeClr val="tx1"/>
              </a:solidFill>
            </a:endParaRPr>
          </a:p>
          <a:p>
            <a:r>
              <a:rPr lang="en-GB" sz="2000" dirty="0">
                <a:solidFill>
                  <a:schemeClr val="tx1"/>
                </a:solidFill>
                <a:ea typeface="+mn-lt"/>
                <a:cs typeface="+mn-lt"/>
              </a:rPr>
              <a:t>At a primary school level, relationships education teaches children a wealth of information about healthy relationships, including how to communicate their own boundaries and recognise the boundaries of others, staying safe online, and the differences between appropriate and inappropriate or unsafe contact.</a:t>
            </a:r>
            <a:endParaRPr lang="en-GB" sz="2000">
              <a:solidFill>
                <a:schemeClr val="tx1"/>
              </a:solidFill>
            </a:endParaRPr>
          </a:p>
          <a:p>
            <a:r>
              <a:rPr lang="en-GB" sz="2000" dirty="0">
                <a:solidFill>
                  <a:schemeClr val="tx1"/>
                </a:solidFill>
                <a:ea typeface="+mn-lt"/>
                <a:cs typeface="+mn-lt"/>
              </a:rPr>
              <a:t>Our programme is tailored to the age and physical and emotional maturity of the pupils, and it prepares our older children for the changes that take place (drawing on the knowledge of the human life cycle from the National Curriculum for Science).</a:t>
            </a:r>
            <a:endParaRPr lang="en-GB" sz="2000">
              <a:solidFill>
                <a:schemeClr val="tx1"/>
              </a:solidFill>
            </a:endParaRPr>
          </a:p>
          <a:p>
            <a:r>
              <a:rPr lang="en-GB" sz="2000" dirty="0">
                <a:solidFill>
                  <a:schemeClr val="tx1"/>
                </a:solidFill>
                <a:ea typeface="+mn-lt"/>
                <a:cs typeface="+mn-lt"/>
              </a:rPr>
              <a:t>We recognise the need to balance statutory guidelines and parental views when teaching SRE. We have amended the curriculum to ensure key vocabulary and concepts are taught in a sensitive, appropriate manner.</a:t>
            </a:r>
            <a:endParaRPr lang="en-GB" sz="2000" dirty="0">
              <a:solidFill>
                <a:schemeClr val="tx1"/>
              </a:solidFill>
            </a:endParaRPr>
          </a:p>
          <a:p>
            <a:endParaRPr lang="en-GB" dirty="0"/>
          </a:p>
        </p:txBody>
      </p:sp>
    </p:spTree>
    <p:extLst>
      <p:ext uri="{BB962C8B-B14F-4D97-AF65-F5344CB8AC3E}">
        <p14:creationId xmlns:p14="http://schemas.microsoft.com/office/powerpoint/2010/main" val="194872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43AD-0FB8-26ED-3B7D-E9D6F28D4CDB}"/>
              </a:ext>
            </a:extLst>
          </p:cNvPr>
          <p:cNvSpPr>
            <a:spLocks noGrp="1"/>
          </p:cNvSpPr>
          <p:nvPr>
            <p:ph type="title"/>
          </p:nvPr>
        </p:nvSpPr>
        <p:spPr/>
        <p:txBody>
          <a:bodyPr/>
          <a:lstStyle/>
          <a:p>
            <a:endParaRPr lang="en-GB"/>
          </a:p>
        </p:txBody>
      </p:sp>
      <p:pic>
        <p:nvPicPr>
          <p:cNvPr id="4" name="Content Placeholder 3" descr="A screenshot of a computer&#10;&#10;Description automatically generated">
            <a:extLst>
              <a:ext uri="{FF2B5EF4-FFF2-40B4-BE49-F238E27FC236}">
                <a16:creationId xmlns:a16="http://schemas.microsoft.com/office/drawing/2014/main" id="{568105C4-829C-A5E9-95A2-135F793E9CC6}"/>
              </a:ext>
            </a:extLst>
          </p:cNvPr>
          <p:cNvPicPr>
            <a:picLocks noGrp="1" noChangeAspect="1"/>
          </p:cNvPicPr>
          <p:nvPr>
            <p:ph idx="1"/>
          </p:nvPr>
        </p:nvPicPr>
        <p:blipFill rotWithShape="1">
          <a:blip r:embed="rId2"/>
          <a:srcRect l="26330" t="20097" r="25511" b="17433"/>
          <a:stretch/>
        </p:blipFill>
        <p:spPr>
          <a:xfrm>
            <a:off x="1563722" y="486071"/>
            <a:ext cx="7358299" cy="5368829"/>
          </a:xfrm>
        </p:spPr>
      </p:pic>
      <p:sp>
        <p:nvSpPr>
          <p:cNvPr id="6" name="Star: 5 Points 5">
            <a:extLst>
              <a:ext uri="{FF2B5EF4-FFF2-40B4-BE49-F238E27FC236}">
                <a16:creationId xmlns:a16="http://schemas.microsoft.com/office/drawing/2014/main" id="{32F91E1B-4ACC-9401-EC1B-45DCFDE0EBF5}"/>
              </a:ext>
            </a:extLst>
          </p:cNvPr>
          <p:cNvSpPr/>
          <p:nvPr/>
        </p:nvSpPr>
        <p:spPr>
          <a:xfrm>
            <a:off x="6660444" y="1900295"/>
            <a:ext cx="206964" cy="29162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47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5571-611F-A00C-73D2-2A7283F7AF76}"/>
              </a:ext>
            </a:extLst>
          </p:cNvPr>
          <p:cNvSpPr>
            <a:spLocks noGrp="1"/>
          </p:cNvSpPr>
          <p:nvPr>
            <p:ph type="title"/>
          </p:nvPr>
        </p:nvSpPr>
        <p:spPr/>
        <p:txBody>
          <a:bodyPr/>
          <a:lstStyle/>
          <a:p>
            <a:endParaRPr lang="en-GB"/>
          </a:p>
        </p:txBody>
      </p:sp>
      <p:sp>
        <p:nvSpPr>
          <p:cNvPr id="5" name="Rectangle: Rounded Corners 4">
            <a:extLst>
              <a:ext uri="{FF2B5EF4-FFF2-40B4-BE49-F238E27FC236}">
                <a16:creationId xmlns:a16="http://schemas.microsoft.com/office/drawing/2014/main" id="{40D71737-D07E-26D9-5482-020E0A0E1B29}"/>
              </a:ext>
            </a:extLst>
          </p:cNvPr>
          <p:cNvSpPr/>
          <p:nvPr/>
        </p:nvSpPr>
        <p:spPr>
          <a:xfrm>
            <a:off x="3668889" y="3283185"/>
            <a:ext cx="4459110" cy="43274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4" name="Content Placeholder 3" descr="A screenshot of a computer&#10;&#10;Description automatically generated">
            <a:extLst>
              <a:ext uri="{FF2B5EF4-FFF2-40B4-BE49-F238E27FC236}">
                <a16:creationId xmlns:a16="http://schemas.microsoft.com/office/drawing/2014/main" id="{BB0BEBFE-98E7-74CD-C2F2-24B570154A6F}"/>
              </a:ext>
            </a:extLst>
          </p:cNvPr>
          <p:cNvPicPr>
            <a:picLocks noGrp="1" noChangeAspect="1"/>
          </p:cNvPicPr>
          <p:nvPr>
            <p:ph idx="1"/>
          </p:nvPr>
        </p:nvPicPr>
        <p:blipFill rotWithShape="1">
          <a:blip r:embed="rId2"/>
          <a:srcRect l="25102" t="14770" r="26467" b="27361"/>
          <a:stretch/>
        </p:blipFill>
        <p:spPr>
          <a:xfrm>
            <a:off x="340758" y="805923"/>
            <a:ext cx="8129713" cy="5453706"/>
          </a:xfrm>
        </p:spPr>
      </p:pic>
      <p:sp>
        <p:nvSpPr>
          <p:cNvPr id="6" name="Star: 5 Points 5">
            <a:extLst>
              <a:ext uri="{FF2B5EF4-FFF2-40B4-BE49-F238E27FC236}">
                <a16:creationId xmlns:a16="http://schemas.microsoft.com/office/drawing/2014/main" id="{346845F8-15B0-1887-3510-96F1D3BE5371}"/>
              </a:ext>
            </a:extLst>
          </p:cNvPr>
          <p:cNvSpPr/>
          <p:nvPr/>
        </p:nvSpPr>
        <p:spPr>
          <a:xfrm>
            <a:off x="3217333" y="3236147"/>
            <a:ext cx="489185" cy="4797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37FD78E2-118F-BF87-D802-C386C734C7EC}"/>
              </a:ext>
            </a:extLst>
          </p:cNvPr>
          <p:cNvSpPr/>
          <p:nvPr/>
        </p:nvSpPr>
        <p:spPr>
          <a:xfrm>
            <a:off x="3179703" y="4054591"/>
            <a:ext cx="489185" cy="4797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71122E38-4EE5-DD7C-A3EF-3D024CD72153}"/>
              </a:ext>
            </a:extLst>
          </p:cNvPr>
          <p:cNvSpPr/>
          <p:nvPr/>
        </p:nvSpPr>
        <p:spPr>
          <a:xfrm>
            <a:off x="3217332" y="4628443"/>
            <a:ext cx="489185" cy="4797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07BE5FD1-092F-A3A9-AF0C-2AB3BF56FEE0}"/>
              </a:ext>
            </a:extLst>
          </p:cNvPr>
          <p:cNvSpPr/>
          <p:nvPr/>
        </p:nvSpPr>
        <p:spPr>
          <a:xfrm>
            <a:off x="3179703" y="5192887"/>
            <a:ext cx="489185" cy="4797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34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359F-EF32-1767-4145-EF74CDED915D}"/>
              </a:ext>
            </a:extLst>
          </p:cNvPr>
          <p:cNvSpPr>
            <a:spLocks noGrp="1"/>
          </p:cNvSpPr>
          <p:nvPr>
            <p:ph type="title"/>
          </p:nvPr>
        </p:nvSpPr>
        <p:spPr/>
        <p:txBody>
          <a:bodyPr/>
          <a:lstStyle/>
          <a:p>
            <a:endParaRPr lang="en-GB"/>
          </a:p>
        </p:txBody>
      </p:sp>
      <p:pic>
        <p:nvPicPr>
          <p:cNvPr id="4" name="Content Placeholder 3" descr="A screenshot of a computer&#10;&#10;Description automatically generated">
            <a:extLst>
              <a:ext uri="{FF2B5EF4-FFF2-40B4-BE49-F238E27FC236}">
                <a16:creationId xmlns:a16="http://schemas.microsoft.com/office/drawing/2014/main" id="{12BA7C6B-3782-123A-EAE6-E93C0B472674}"/>
              </a:ext>
            </a:extLst>
          </p:cNvPr>
          <p:cNvPicPr>
            <a:picLocks noGrp="1" noChangeAspect="1"/>
          </p:cNvPicPr>
          <p:nvPr>
            <p:ph idx="1"/>
          </p:nvPr>
        </p:nvPicPr>
        <p:blipFill rotWithShape="1">
          <a:blip r:embed="rId2"/>
          <a:srcRect l="25375" t="16949" r="26330" b="23729"/>
          <a:stretch/>
        </p:blipFill>
        <p:spPr>
          <a:xfrm>
            <a:off x="867574" y="335553"/>
            <a:ext cx="9108081" cy="6281490"/>
          </a:xfrm>
        </p:spPr>
      </p:pic>
      <p:sp>
        <p:nvSpPr>
          <p:cNvPr id="6" name="Star: 5 Points 5">
            <a:extLst>
              <a:ext uri="{FF2B5EF4-FFF2-40B4-BE49-F238E27FC236}">
                <a16:creationId xmlns:a16="http://schemas.microsoft.com/office/drawing/2014/main" id="{008C1362-6001-BC9F-9627-76F1F6B04C92}"/>
              </a:ext>
            </a:extLst>
          </p:cNvPr>
          <p:cNvSpPr/>
          <p:nvPr/>
        </p:nvSpPr>
        <p:spPr>
          <a:xfrm>
            <a:off x="3875851" y="4233332"/>
            <a:ext cx="489185" cy="4797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6608EAAB-BD02-15EB-2EFF-02D011561187}"/>
              </a:ext>
            </a:extLst>
          </p:cNvPr>
          <p:cNvSpPr/>
          <p:nvPr/>
        </p:nvSpPr>
        <p:spPr>
          <a:xfrm>
            <a:off x="3990622" y="1958621"/>
            <a:ext cx="489185" cy="4797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43F86025-CF50-B8D5-94A5-DA8FBA9EDCA7}"/>
              </a:ext>
            </a:extLst>
          </p:cNvPr>
          <p:cNvSpPr/>
          <p:nvPr/>
        </p:nvSpPr>
        <p:spPr>
          <a:xfrm>
            <a:off x="4073407" y="5766740"/>
            <a:ext cx="489185" cy="47977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7403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5" ma:contentTypeDescription="Create a new document." ma:contentTypeScope="" ma:versionID="bbc4f0d7273d8156d5757d8e2cdf2595">
  <xsd:schema xmlns:xsd="http://www.w3.org/2001/XMLSchema" xmlns:xs="http://www.w3.org/2001/XMLSchema" xmlns:p="http://schemas.microsoft.com/office/2006/metadata/properties" xmlns:ns2="86c803ff-60ea-4821-8561-49a30c846f16" xmlns:ns3="23021986-1927-41b2-ad02-75262291dab9" targetNamespace="http://schemas.microsoft.com/office/2006/metadata/properties" ma:root="true" ma:fieldsID="0c48c72acf47c889acd346c6b6a43ca0" ns2:_="" ns3:_="">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C93D6-DE9A-4BDD-B944-4E99392BAF2F}">
  <ds:schemaRefs>
    <ds:schemaRef ds:uri="http://schemas.microsoft.com/sharepoint/v3/contenttype/forms"/>
  </ds:schemaRefs>
</ds:datastoreItem>
</file>

<file path=customXml/itemProps2.xml><?xml version="1.0" encoding="utf-8"?>
<ds:datastoreItem xmlns:ds="http://schemas.openxmlformats.org/officeDocument/2006/customXml" ds:itemID="{7B389DDE-4C4A-4BB2-BE7F-BF40565F31FA}">
  <ds:schemaRefs>
    <ds:schemaRef ds:uri="http://schemas.microsoft.com/office/2006/metadata/properties"/>
    <ds:schemaRef ds:uri="http://schemas.microsoft.com/office/infopath/2007/PartnerControls"/>
    <ds:schemaRef ds:uri="e70d55f5-a3fc-4390-b38b-f53f77a4addb"/>
    <ds:schemaRef ds:uri="09f0cf42-4b04-4a85-bd89-7cd564153f64"/>
  </ds:schemaRefs>
</ds:datastoreItem>
</file>

<file path=customXml/itemProps3.xml><?xml version="1.0" encoding="utf-8"?>
<ds:datastoreItem xmlns:ds="http://schemas.openxmlformats.org/officeDocument/2006/customXml" ds:itemID="{1DB970DA-9522-4E90-B5BE-7C399B0C3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1762</TotalTime>
  <Words>1197</Words>
  <Application>Microsoft Office PowerPoint</Application>
  <PresentationFormat>Widescreen</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PSHE </vt:lpstr>
      <vt:lpstr>PHSE</vt:lpstr>
      <vt:lpstr>PowerPoint Presentation</vt:lpstr>
      <vt:lpstr>PowerPoint Presentation</vt:lpstr>
      <vt:lpstr>PowerPoint Presentation</vt:lpstr>
      <vt:lpstr>Relationships Education  </vt:lpstr>
      <vt:lpstr>PowerPoint Presentation</vt:lpstr>
      <vt:lpstr>PowerPoint Presentation</vt:lpstr>
      <vt:lpstr>PowerPoint Presentation</vt:lpstr>
      <vt:lpstr>Summer Term topics adjusted changing me ..    See website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Reedswood E-ACT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dc:title>
  <dc:creator>Kerry Blunt</dc:creator>
  <cp:lastModifiedBy>Maxine Lathbury-Cox</cp:lastModifiedBy>
  <cp:revision>128</cp:revision>
  <cp:lastPrinted>2023-05-23T12:15:43Z</cp:lastPrinted>
  <dcterms:created xsi:type="dcterms:W3CDTF">2023-05-22T09:21:15Z</dcterms:created>
  <dcterms:modified xsi:type="dcterms:W3CDTF">2023-12-08T10:55:33Z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0x0101006DF4A8B6EFA9C74A929C1691FA89ACA2</vt:lpwstr>
  </property>
</Properties>
</file>